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17"/>
  </p:notesMasterIdLst>
  <p:sldIdLst>
    <p:sldId id="256" r:id="rId2"/>
    <p:sldId id="259" r:id="rId3"/>
    <p:sldId id="271" r:id="rId4"/>
    <p:sldId id="262" r:id="rId5"/>
    <p:sldId id="263" r:id="rId6"/>
    <p:sldId id="274" r:id="rId7"/>
    <p:sldId id="268" r:id="rId8"/>
    <p:sldId id="276" r:id="rId9"/>
    <p:sldId id="264" r:id="rId10"/>
    <p:sldId id="272" r:id="rId11"/>
    <p:sldId id="270" r:id="rId12"/>
    <p:sldId id="275" r:id="rId13"/>
    <p:sldId id="273" r:id="rId14"/>
    <p:sldId id="277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6832"/>
    <a:srgbClr val="7F23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7" autoAdjust="0"/>
  </p:normalViewPr>
  <p:slideViewPr>
    <p:cSldViewPr snapToGrid="0" snapToObjects="1">
      <p:cViewPr varScale="1">
        <p:scale>
          <a:sx n="100" d="100"/>
          <a:sy n="100" d="100"/>
        </p:scale>
        <p:origin x="90" y="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A0B18-36E5-4FB4-B8C6-6B9829E8B2EE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A78BF-E680-4A4A-8C7D-1264B769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00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A78BF-E680-4A4A-8C7D-1264B76933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3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A78BF-E680-4A4A-8C7D-1264B76933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75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924444" y="3974400"/>
            <a:ext cx="7576981" cy="18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69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25400" y="0"/>
            <a:ext cx="9188450" cy="3238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1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003948" y="6239044"/>
            <a:ext cx="1625600" cy="3429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-6350" y="6096000"/>
            <a:ext cx="9150350" cy="590550"/>
          </a:xfrm>
          <a:prstGeom prst="rect">
            <a:avLst/>
          </a:prstGeom>
          <a:solidFill>
            <a:srgbClr val="7F23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6350" y="6686549"/>
            <a:ext cx="9150350" cy="67173"/>
          </a:xfrm>
          <a:prstGeom prst="rect">
            <a:avLst/>
          </a:prstGeom>
          <a:solidFill>
            <a:srgbClr val="EE68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6350" y="99289"/>
            <a:ext cx="9150350" cy="174747"/>
          </a:xfrm>
          <a:prstGeom prst="rect">
            <a:avLst/>
          </a:prstGeom>
          <a:solidFill>
            <a:srgbClr val="7F23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  <p:pic>
        <p:nvPicPr>
          <p:cNvPr id="3" name="Picture 2" descr="VT_white_cmyk_invt®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450" y="6236662"/>
            <a:ext cx="1479448" cy="31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06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law.lis.virginia.gov/vacode/2.2-2016.1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gkroll@vt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ev.edu/index/institutional/planning-and-performance/restructur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m.it.vt.edu/" TargetMode="External"/><Relationship Id="rId4" Type="http://schemas.openxmlformats.org/officeDocument/2006/relationships/hyperlink" Target="http://leg1.state.va.us/cgi-bin/legp504.exe?061+ful+CHAP093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m.it.vt.ed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8217" y="758486"/>
            <a:ext cx="7053254" cy="212365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/>
                </a:solidFill>
                <a:latin typeface="Helvetica"/>
                <a:cs typeface="Helvetica"/>
              </a:rPr>
              <a:t>Virginia Tech</a:t>
            </a:r>
          </a:p>
          <a:p>
            <a:pPr algn="ctr"/>
            <a:r>
              <a:rPr lang="en-US" sz="4400" b="1" dirty="0" smtClean="0">
                <a:solidFill>
                  <a:schemeClr val="accent6"/>
                </a:solidFill>
                <a:latin typeface="Helvetica"/>
                <a:cs typeface="Helvetica"/>
              </a:rPr>
              <a:t>Information Technology</a:t>
            </a:r>
          </a:p>
          <a:p>
            <a:pPr algn="ctr"/>
            <a:r>
              <a:rPr lang="en-US" sz="4400" b="1" dirty="0" smtClean="0">
                <a:solidFill>
                  <a:schemeClr val="accent6"/>
                </a:solidFill>
                <a:latin typeface="Helvetica"/>
                <a:cs typeface="Helvetica"/>
              </a:rPr>
              <a:t>Project Management</a:t>
            </a:r>
            <a:endParaRPr lang="en-US" sz="4400" b="1" dirty="0">
              <a:solidFill>
                <a:schemeClr val="accent6"/>
              </a:solidFill>
              <a:latin typeface="Helvetica"/>
              <a:cs typeface="Helvetic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8217" y="3415323"/>
            <a:ext cx="69112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Departmental Computer Support Symposium</a:t>
            </a:r>
          </a:p>
          <a:p>
            <a:r>
              <a:rPr lang="en-US" sz="2400" dirty="0" smtClean="0"/>
              <a:t>Tuesday</a:t>
            </a:r>
            <a:r>
              <a:rPr lang="en-US" sz="2400" dirty="0"/>
              <a:t>, </a:t>
            </a:r>
            <a:r>
              <a:rPr lang="en-US" sz="2400" dirty="0" smtClean="0"/>
              <a:t>April 4, 2017</a:t>
            </a:r>
            <a:endParaRPr lang="en-US" sz="2400" dirty="0"/>
          </a:p>
          <a:p>
            <a:r>
              <a:rPr lang="en-US" sz="2400" dirty="0"/>
              <a:t>Greg Kroll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2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667" y="161100"/>
            <a:ext cx="8031083" cy="6155531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5400" b="1" baseline="30000" dirty="0">
                <a:solidFill>
                  <a:schemeClr val="accent6"/>
                </a:solidFill>
                <a:latin typeface="Helvetica"/>
                <a:cs typeface="Helvetica"/>
              </a:rPr>
              <a:t>What costs are included?</a:t>
            </a:r>
          </a:p>
          <a:p>
            <a:pPr>
              <a:buClr>
                <a:srgbClr val="DC5A21"/>
              </a:buClr>
            </a:pPr>
            <a:endParaRPr lang="en-US" altLang="en-US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Procurements</a:t>
            </a:r>
            <a:b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e.g., hardware, software, maintenance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contracts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, etc.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(unless procurement is handled separate from implementation)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Network related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e.g., network connection fee, load balance, storage, etc.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Personnel costs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e.g., project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team, new FTE, etc.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Advertising and Marketing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e.g., other than VT News, posters, commercial advertising, etc.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Leasing &amp; Rentals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e.g., Office space, equipment, etc.</a:t>
            </a:r>
          </a:p>
        </p:txBody>
      </p:sp>
    </p:spTree>
    <p:extLst>
      <p:ext uri="{BB962C8B-B14F-4D97-AF65-F5344CB8AC3E}">
        <p14:creationId xmlns:p14="http://schemas.microsoft.com/office/powerpoint/2010/main" val="5340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667" y="161100"/>
            <a:ext cx="8031083" cy="420628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4400" b="1" baseline="30000" dirty="0">
                <a:solidFill>
                  <a:schemeClr val="accent6"/>
                </a:solidFill>
                <a:latin typeface="Helvetica"/>
                <a:cs typeface="Helvetica"/>
              </a:rPr>
              <a:t>Special consideration for major IT projects</a:t>
            </a:r>
          </a:p>
          <a:p>
            <a:pPr>
              <a:buClr>
                <a:srgbClr val="DC5A21"/>
              </a:buClr>
            </a:pPr>
            <a:endParaRPr lang="en-US" altLang="en-US" dirty="0" smtClean="0"/>
          </a:p>
          <a:p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“Major” IT Projects</a:t>
            </a:r>
          </a:p>
          <a:p>
            <a:pPr lvl="1"/>
            <a:endParaRPr lang="en-US" sz="2400" i="1" dirty="0" smtClean="0"/>
          </a:p>
          <a:p>
            <a:pPr lvl="1"/>
            <a:r>
              <a:rPr lang="en-US" sz="2400" i="1" dirty="0" smtClean="0"/>
              <a:t>"</a:t>
            </a:r>
            <a:r>
              <a:rPr lang="en-US" sz="2400" i="1" dirty="0"/>
              <a:t>Major information technology project" means any Commonwealth information technology project that has a total estimated cost of more than $1 million or that has been designated a major information technology project by the </a:t>
            </a:r>
            <a:r>
              <a:rPr lang="en-US" sz="2400" i="1" smtClean="0"/>
              <a:t>[Commonwealth] CIO </a:t>
            </a:r>
            <a:r>
              <a:rPr lang="en-US" sz="2400" i="1" dirty="0"/>
              <a:t>pursuant to the Commonwealth Project Management Standard developed under § </a:t>
            </a:r>
            <a:r>
              <a:rPr lang="en-US" sz="2400" i="1" dirty="0">
                <a:hlinkClick r:id="rId2"/>
              </a:rPr>
              <a:t>2.2-2016.1</a:t>
            </a:r>
            <a:r>
              <a:rPr lang="en-US" sz="2400" i="1" dirty="0" smtClean="0"/>
              <a:t>.”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54844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667" y="161100"/>
            <a:ext cx="8031083" cy="540660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4400" b="1" baseline="30000" dirty="0" smtClean="0">
                <a:solidFill>
                  <a:schemeClr val="accent6"/>
                </a:solidFill>
                <a:latin typeface="Helvetica"/>
                <a:cs typeface="Helvetica"/>
              </a:rPr>
              <a:t>Expectations </a:t>
            </a:r>
            <a:r>
              <a:rPr lang="en-US" sz="4400" b="1" baseline="30000" dirty="0">
                <a:solidFill>
                  <a:schemeClr val="accent6"/>
                </a:solidFill>
                <a:latin typeface="Helvetica"/>
                <a:cs typeface="Helvetica"/>
              </a:rPr>
              <a:t>for major IT projects</a:t>
            </a:r>
          </a:p>
          <a:p>
            <a:pPr>
              <a:buClr>
                <a:srgbClr val="DC5A21"/>
              </a:buClr>
            </a:pPr>
            <a:endParaRPr lang="en-US" alt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Notify the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office of the Vice President for Information Technology that you are initiating a major IT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project</a:t>
            </a:r>
          </a:p>
          <a:p>
            <a:pPr marL="342900" indent="-342900">
              <a:buFont typeface="Arial"/>
              <a:buChar char="•"/>
            </a:pP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Approval from a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higher authority (e.g., Provost, Vice President, Dean)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on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how to proceed with project management of the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project</a:t>
            </a:r>
          </a:p>
          <a:p>
            <a:pPr marL="342900" indent="-342900">
              <a:buFont typeface="Arial"/>
              <a:buChar char="•"/>
            </a:pP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Create and approve a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project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charter (in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place of a project initiation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form)</a:t>
            </a:r>
          </a:p>
          <a:p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Provide detailed project documentation that is appropriate to the risk and complexity of the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project</a:t>
            </a:r>
          </a:p>
          <a:p>
            <a:pPr marL="342900" indent="-342900">
              <a:buFont typeface="Arial"/>
              <a:buChar char="•"/>
            </a:pP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Plan and budget for independent verification and validation for the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project</a:t>
            </a:r>
          </a:p>
          <a:p>
            <a:pPr marL="342900" indent="-342900">
              <a:buFont typeface="Arial"/>
              <a:buChar char="•"/>
            </a:pP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Submit quarterly project status reports to the office of the Vice President for Information Technology to submit to the Commonwealth of Virginia</a:t>
            </a:r>
          </a:p>
          <a:p>
            <a:pPr marL="342900" indent="-342900">
              <a:buFont typeface="Arial"/>
              <a:buChar char="•"/>
            </a:pPr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94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667" y="161100"/>
            <a:ext cx="8031083" cy="550920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5400" b="1" baseline="30000" dirty="0">
                <a:solidFill>
                  <a:schemeClr val="accent6"/>
                </a:solidFill>
                <a:latin typeface="Helvetica"/>
                <a:cs typeface="Helvetica"/>
              </a:rPr>
              <a:t>Why would I want to do all this?</a:t>
            </a:r>
          </a:p>
          <a:p>
            <a:pPr>
              <a:buClr>
                <a:srgbClr val="DC5A21"/>
              </a:buClr>
            </a:pPr>
            <a:endParaRPr lang="en-US" altLang="en-US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Reduces risk</a:t>
            </a:r>
            <a:b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project reviews allow, continuous risk assessment, monitoring of milestone targets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C</a:t>
            </a: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ontrols Costs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monitoring budget controls project cost overruns, allows for better resource allocations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Supports Organizational Goals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allows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measuring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quantitative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and qualitative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project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outcomes more frequently, improves strategic alignment with business needs &amp; goals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mproved Success Rate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projects completed on-time and on-budget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6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667" y="161100"/>
            <a:ext cx="8031083" cy="1805623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6000" b="1" baseline="30000" dirty="0" smtClean="0">
                <a:solidFill>
                  <a:schemeClr val="accent6"/>
                </a:solidFill>
                <a:latin typeface="Helvetica"/>
                <a:cs typeface="Helvetica"/>
              </a:rPr>
              <a:t>Agile Methodology</a:t>
            </a:r>
            <a:endParaRPr lang="en-US" sz="6000" b="1" baseline="30000" dirty="0">
              <a:solidFill>
                <a:schemeClr val="accent6"/>
              </a:solidFill>
              <a:latin typeface="Helvetica"/>
              <a:cs typeface="Helvetica"/>
            </a:endParaRPr>
          </a:p>
          <a:p>
            <a:endParaRPr lang="en-US" sz="4000" baseline="30000" dirty="0">
              <a:latin typeface="Helvetica"/>
              <a:cs typeface="Helvetica"/>
            </a:endParaRPr>
          </a:p>
          <a:p>
            <a:endParaRPr lang="en-US" sz="4000" baseline="30000" dirty="0">
              <a:latin typeface="Helvetica"/>
              <a:cs typeface="Helvetica"/>
            </a:endParaRPr>
          </a:p>
          <a:p>
            <a:pPr marL="342900" indent="-342900">
              <a:buFont typeface="Arial"/>
              <a:buChar char="•"/>
            </a:pPr>
            <a:endParaRPr lang="en-US" dirty="0">
              <a:latin typeface="Helvetica"/>
              <a:cs typeface="Helvetic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987" y="1771650"/>
            <a:ext cx="4772025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03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667" y="161100"/>
            <a:ext cx="8031083" cy="570412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4800" b="1" baseline="30000" dirty="0" smtClean="0">
                <a:solidFill>
                  <a:schemeClr val="accent6"/>
                </a:solidFill>
                <a:latin typeface="Helvetica"/>
                <a:cs typeface="Helvetica"/>
              </a:rPr>
              <a:t>Questions?</a:t>
            </a:r>
          </a:p>
          <a:p>
            <a:endParaRPr lang="en-US" sz="4000" baseline="30000" dirty="0">
              <a:latin typeface="Helvetica"/>
              <a:cs typeface="Helvetica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baseline="30000" dirty="0" smtClean="0">
                <a:latin typeface="Helvetica"/>
                <a:cs typeface="Helvetica"/>
              </a:rPr>
              <a:t>Contact info:</a:t>
            </a:r>
          </a:p>
          <a:p>
            <a:pPr lvl="2">
              <a:lnSpc>
                <a:spcPct val="150000"/>
              </a:lnSpc>
            </a:pPr>
            <a:r>
              <a:rPr lang="en-US" sz="4000" baseline="30000" dirty="0" smtClean="0">
                <a:latin typeface="Helvetica"/>
                <a:cs typeface="Helvetica"/>
              </a:rPr>
              <a:t>Greg Kroll</a:t>
            </a:r>
          </a:p>
          <a:p>
            <a:pPr lvl="2">
              <a:lnSpc>
                <a:spcPct val="150000"/>
              </a:lnSpc>
            </a:pPr>
            <a:r>
              <a:rPr lang="en-US" sz="4000" baseline="30000" dirty="0" smtClean="0">
                <a:latin typeface="Helvetica"/>
                <a:cs typeface="Helvetica"/>
                <a:hlinkClick r:id="rId2"/>
              </a:rPr>
              <a:t>gkroll@vt.edu</a:t>
            </a:r>
            <a:endParaRPr lang="en-US" sz="4000" baseline="30000" dirty="0" smtClean="0">
              <a:latin typeface="Helvetica"/>
              <a:cs typeface="Helvetica"/>
            </a:endParaRPr>
          </a:p>
          <a:p>
            <a:pPr lvl="2">
              <a:lnSpc>
                <a:spcPct val="150000"/>
              </a:lnSpc>
            </a:pPr>
            <a:r>
              <a:rPr lang="en-US" sz="4000" baseline="30000" dirty="0" smtClean="0">
                <a:latin typeface="Helvetica"/>
                <a:cs typeface="Helvetica"/>
              </a:rPr>
              <a:t>231-9654</a:t>
            </a:r>
          </a:p>
          <a:p>
            <a:pPr lvl="2"/>
            <a:endParaRPr lang="en-US" sz="4000" baseline="30000" dirty="0">
              <a:latin typeface="Helvetica"/>
              <a:cs typeface="Helvetica"/>
            </a:endParaRPr>
          </a:p>
          <a:p>
            <a:pPr lvl="2"/>
            <a:endParaRPr lang="en-US" sz="4000" baseline="30000" dirty="0" smtClean="0">
              <a:latin typeface="Helvetica"/>
              <a:cs typeface="Helvetica"/>
            </a:endParaRPr>
          </a:p>
          <a:p>
            <a:pPr lvl="2"/>
            <a:endParaRPr lang="en-US" sz="4000" baseline="30000" dirty="0" smtClean="0">
              <a:latin typeface="Helvetica"/>
              <a:cs typeface="Helvetica"/>
            </a:endParaRPr>
          </a:p>
          <a:p>
            <a:pPr lvl="2"/>
            <a:r>
              <a:rPr lang="en-US" sz="7200" baseline="30000" dirty="0" smtClean="0">
                <a:latin typeface="Helvetica"/>
                <a:cs typeface="Helvetica"/>
              </a:rPr>
              <a:t>http://www.pm.it.vt.edu/</a:t>
            </a:r>
            <a:endParaRPr lang="en-US" sz="7200" baseline="30000" dirty="0">
              <a:latin typeface="Helvetica"/>
              <a:cs typeface="Helvetica"/>
            </a:endParaRPr>
          </a:p>
          <a:p>
            <a:pPr marL="342900" indent="-342900">
              <a:buFont typeface="Arial"/>
              <a:buChar char="•"/>
            </a:pP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8557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667" y="331280"/>
            <a:ext cx="8031083" cy="5796459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endParaRPr lang="en-US" b="1" baseline="30000" dirty="0" smtClean="0">
              <a:solidFill>
                <a:schemeClr val="accent6"/>
              </a:solidFill>
              <a:latin typeface="Helvetica"/>
              <a:cs typeface="Helvetica"/>
            </a:endParaRPr>
          </a:p>
          <a:p>
            <a:r>
              <a:rPr lang="en-US" sz="4400" b="1" baseline="30000" dirty="0" smtClean="0">
                <a:solidFill>
                  <a:schemeClr val="accent6"/>
                </a:solidFill>
                <a:latin typeface="Helvetica"/>
                <a:cs typeface="Helvetica"/>
              </a:rPr>
              <a:t>Why do we have a standard for information technology project management?</a:t>
            </a:r>
          </a:p>
          <a:p>
            <a:endParaRPr lang="en-US" baseline="30000" dirty="0" smtClean="0">
              <a:solidFill>
                <a:schemeClr val="accent6"/>
              </a:solidFill>
              <a:latin typeface="Helvetica"/>
              <a:cs typeface="Helvetica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latin typeface="Helvetica"/>
                <a:cs typeface="Helvetica"/>
              </a:rPr>
              <a:t>Higher Education </a:t>
            </a:r>
            <a:r>
              <a:rPr lang="en-US" sz="2800" dirty="0">
                <a:latin typeface="Helvetica"/>
                <a:cs typeface="Helvetica"/>
              </a:rPr>
              <a:t>Restructuring</a:t>
            </a:r>
            <a:br>
              <a:rPr lang="en-US" sz="2800" dirty="0">
                <a:latin typeface="Helvetica"/>
                <a:cs typeface="Helvetica"/>
              </a:rPr>
            </a:br>
            <a:r>
              <a:rPr lang="en-US" sz="2000" dirty="0">
                <a:latin typeface="Helvetica"/>
                <a:cs typeface="Helvetica"/>
              </a:rPr>
              <a:t>(Restructured Higher Education Financial and Administrative Operations </a:t>
            </a:r>
            <a:r>
              <a:rPr lang="en-US" sz="2000" dirty="0" smtClean="0">
                <a:latin typeface="Helvetica"/>
                <a:cs typeface="Helvetica"/>
              </a:rPr>
              <a:t>Act)</a:t>
            </a:r>
          </a:p>
          <a:p>
            <a:pPr lvl="1"/>
            <a:r>
              <a:rPr lang="en-US" dirty="0" smtClean="0">
                <a:latin typeface="Helvetica"/>
                <a:cs typeface="Helvetica"/>
                <a:hlinkClick r:id="rId3"/>
              </a:rPr>
              <a:t>http://www.schev.edu/index/institutional/planning-and-performance/restructuring</a:t>
            </a:r>
            <a:r>
              <a:rPr lang="en-US" dirty="0" smtClean="0">
                <a:latin typeface="Helvetica"/>
                <a:cs typeface="Helvetica"/>
              </a:rPr>
              <a:t/>
            </a:r>
            <a:br>
              <a:rPr lang="en-US" dirty="0" smtClean="0">
                <a:latin typeface="Helvetica"/>
                <a:cs typeface="Helvetica"/>
              </a:rPr>
            </a:br>
            <a:endParaRPr lang="en-US" dirty="0" smtClean="0">
              <a:latin typeface="Helvetica"/>
              <a:cs typeface="Helvetic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/>
                <a:cs typeface="Helvetica"/>
              </a:rPr>
              <a:t>Management Agreements – Policy Governing Information Technology</a:t>
            </a:r>
          </a:p>
          <a:p>
            <a:pPr lvl="1"/>
            <a:r>
              <a:rPr lang="en-US" dirty="0" smtClean="0">
                <a:latin typeface="Helvetica"/>
                <a:cs typeface="Helvetica"/>
                <a:hlinkClick r:id="rId4"/>
              </a:rPr>
              <a:t>http://leg1.state.va.us/cgi-bin/legp504.exe?061+ful+CHAP0933</a:t>
            </a:r>
            <a:r>
              <a:rPr lang="en-US" dirty="0" smtClean="0">
                <a:latin typeface="Helvetica"/>
                <a:cs typeface="Helvetica"/>
              </a:rPr>
              <a:t/>
            </a:r>
            <a:br>
              <a:rPr lang="en-US" dirty="0" smtClean="0">
                <a:latin typeface="Helvetica"/>
                <a:cs typeface="Helvetica"/>
              </a:rPr>
            </a:br>
            <a:endParaRPr lang="en-US" dirty="0" smtClean="0">
              <a:latin typeface="Helvetica"/>
              <a:cs typeface="Helvetic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/>
                <a:cs typeface="Helvetica"/>
              </a:rPr>
              <a:t>Standard for information technology project management</a:t>
            </a:r>
          </a:p>
          <a:p>
            <a:pPr lvl="1"/>
            <a:r>
              <a:rPr lang="en-US" dirty="0" smtClean="0">
                <a:latin typeface="Helvetica"/>
                <a:cs typeface="Helvetica"/>
                <a:hlinkClick r:id="rId5"/>
              </a:rPr>
              <a:t>http://www.pm.it.vt.edu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16300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667" y="161100"/>
            <a:ext cx="8031083" cy="3170099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6000" b="1" baseline="30000" dirty="0" smtClean="0">
                <a:solidFill>
                  <a:schemeClr val="accent6"/>
                </a:solidFill>
                <a:latin typeface="Helvetica"/>
                <a:cs typeface="Helvetica"/>
              </a:rPr>
              <a:t>What projects must follow this standard?</a:t>
            </a:r>
          </a:p>
          <a:p>
            <a:endParaRPr lang="en-US" baseline="30000" dirty="0" smtClean="0">
              <a:solidFill>
                <a:schemeClr val="accent6"/>
              </a:solidFill>
              <a:latin typeface="Helvetica"/>
              <a:cs typeface="Helvetica"/>
            </a:endParaRPr>
          </a:p>
          <a:p>
            <a:pPr marL="342900" indent="-342900">
              <a:buFont typeface="Arial"/>
              <a:buChar char="•"/>
            </a:pPr>
            <a:r>
              <a:rPr lang="en-US" sz="4000" b="1" i="1" u="sng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ALL</a:t>
            </a:r>
            <a:r>
              <a:rPr lang="en-US" sz="4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information technology projects at Virginia Tech</a:t>
            </a:r>
          </a:p>
          <a:p>
            <a:pPr lvl="1"/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1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667" y="161100"/>
            <a:ext cx="8031083" cy="501675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6000" b="1" baseline="30000" dirty="0" smtClean="0">
                <a:solidFill>
                  <a:schemeClr val="accent6"/>
                </a:solidFill>
                <a:latin typeface="Helvetica"/>
                <a:cs typeface="Helvetica"/>
              </a:rPr>
              <a:t>What projects are excepted?</a:t>
            </a:r>
          </a:p>
          <a:p>
            <a:endParaRPr lang="en-US" baseline="30000" dirty="0" smtClean="0">
              <a:solidFill>
                <a:schemeClr val="accent6"/>
              </a:solidFill>
              <a:latin typeface="Helvetica"/>
              <a:cs typeface="Helvetica"/>
            </a:endParaRPr>
          </a:p>
          <a:p>
            <a:pPr marL="342900" indent="-342900">
              <a:buFont typeface="Arial"/>
              <a:buChar char="•"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Research projects</a:t>
            </a: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e.g., Autonomous Robotics</a:t>
            </a:r>
            <a:b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Research Initiatives</a:t>
            </a: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e.g., Bring Your Own Everything (BYOE)</a:t>
            </a:r>
            <a:b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Instruction</a:t>
            </a: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e.g., Virginia Cyber Range</a:t>
            </a:r>
            <a:b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Maintenance and operational activities</a:t>
            </a: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e.g., upgrade OS on server farm</a:t>
            </a:r>
          </a:p>
        </p:txBody>
      </p:sp>
    </p:spTree>
    <p:extLst>
      <p:ext uri="{BB962C8B-B14F-4D97-AF65-F5344CB8AC3E}">
        <p14:creationId xmlns:p14="http://schemas.microsoft.com/office/powerpoint/2010/main" val="236100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667" y="161100"/>
            <a:ext cx="8802391" cy="5355312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4400" b="1" baseline="30000" dirty="0" smtClean="0">
                <a:solidFill>
                  <a:schemeClr val="accent6"/>
                </a:solidFill>
                <a:latin typeface="Helvetica"/>
                <a:cs typeface="Helvetica"/>
              </a:rPr>
              <a:t>Currently Reviewing and Updating the</a:t>
            </a:r>
            <a:r>
              <a:rPr lang="en-US" sz="4400" b="1" dirty="0" smtClean="0">
                <a:solidFill>
                  <a:schemeClr val="accent6"/>
                </a:solidFill>
                <a:latin typeface="Helvetica"/>
                <a:cs typeface="Helvetica"/>
              </a:rPr>
              <a:t> </a:t>
            </a:r>
            <a:r>
              <a:rPr lang="en-US" sz="4400" b="1" baseline="30000" dirty="0" smtClean="0">
                <a:solidFill>
                  <a:schemeClr val="accent6"/>
                </a:solidFill>
                <a:latin typeface="Helvetica"/>
                <a:cs typeface="Helvetica"/>
              </a:rPr>
              <a:t>standard</a:t>
            </a:r>
          </a:p>
          <a:p>
            <a:endParaRPr lang="en-US" sz="4000" baseline="30000" dirty="0">
              <a:latin typeface="Helvetica"/>
              <a:cs typeface="Helvetica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aseline="30000" dirty="0">
                <a:latin typeface="Helvetica"/>
                <a:cs typeface="Helvetica"/>
              </a:rPr>
              <a:t>Recent Internal Audit provided recommendations for </a:t>
            </a:r>
            <a:r>
              <a:rPr lang="en-US" sz="4000" baseline="30000" dirty="0" smtClean="0">
                <a:latin typeface="Helvetica"/>
                <a:cs typeface="Helvetica"/>
              </a:rPr>
              <a:t>improvement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aseline="30000" dirty="0" smtClean="0">
              <a:latin typeface="Helvetica"/>
              <a:cs typeface="Helvetica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aseline="30000" dirty="0">
                <a:latin typeface="Helvetica"/>
                <a:cs typeface="Helvetica"/>
              </a:rPr>
              <a:t>Review and </a:t>
            </a:r>
            <a:r>
              <a:rPr lang="en-US" sz="4000" baseline="30000" dirty="0" smtClean="0">
                <a:latin typeface="Helvetica"/>
                <a:cs typeface="Helvetica"/>
              </a:rPr>
              <a:t>update </a:t>
            </a:r>
            <a:r>
              <a:rPr lang="en-US" sz="4000" baseline="30000" dirty="0">
                <a:latin typeface="Helvetica"/>
                <a:cs typeface="Helvetica"/>
              </a:rPr>
              <a:t>to Policy </a:t>
            </a:r>
            <a:r>
              <a:rPr lang="en-US" sz="4000" baseline="30000" dirty="0" smtClean="0">
                <a:latin typeface="Helvetica"/>
                <a:cs typeface="Helvetica"/>
              </a:rPr>
              <a:t>7210</a:t>
            </a:r>
            <a:r>
              <a:rPr lang="en-US" sz="4000" dirty="0" smtClean="0">
                <a:latin typeface="Helvetica"/>
                <a:cs typeface="Helvetica"/>
              </a:rPr>
              <a:t> </a:t>
            </a:r>
            <a:r>
              <a:rPr lang="en-US" sz="4000" baseline="30000" dirty="0" smtClean="0">
                <a:latin typeface="Helvetica"/>
                <a:cs typeface="Helvetica"/>
              </a:rPr>
              <a:t>(IT </a:t>
            </a:r>
            <a:r>
              <a:rPr lang="en-US" sz="4000" baseline="30000" dirty="0">
                <a:latin typeface="Helvetica"/>
                <a:cs typeface="Helvetica"/>
              </a:rPr>
              <a:t>Project Management</a:t>
            </a:r>
            <a:r>
              <a:rPr lang="en-US" sz="4000" baseline="30000" dirty="0" smtClean="0">
                <a:latin typeface="Helvetica"/>
                <a:cs typeface="Helvetica"/>
              </a:rPr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aseline="30000" dirty="0" smtClean="0">
              <a:latin typeface="Helvetica"/>
              <a:cs typeface="Helvetica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aseline="30000" dirty="0">
                <a:latin typeface="Helvetica"/>
                <a:cs typeface="Helvetica"/>
              </a:rPr>
              <a:t>Review and </a:t>
            </a:r>
            <a:r>
              <a:rPr lang="en-US" sz="4000" baseline="30000" dirty="0" smtClean="0">
                <a:latin typeface="Helvetica"/>
                <a:cs typeface="Helvetica"/>
              </a:rPr>
              <a:t>update </a:t>
            </a:r>
            <a:r>
              <a:rPr lang="en-US" sz="4000" baseline="30000" dirty="0">
                <a:latin typeface="Helvetica"/>
                <a:cs typeface="Helvetica"/>
              </a:rPr>
              <a:t>to the standard for information technology project management (</a:t>
            </a:r>
            <a:r>
              <a:rPr lang="en-US" sz="4000" baseline="30000" dirty="0">
                <a:latin typeface="Helvetica"/>
                <a:cs typeface="Helvetica"/>
                <a:hlinkClick r:id="rId2"/>
              </a:rPr>
              <a:t>www.pm.it.vt.edu</a:t>
            </a:r>
            <a:r>
              <a:rPr lang="en-US" sz="4000" baseline="30000" dirty="0" smtClean="0">
                <a:latin typeface="Helvetica"/>
                <a:cs typeface="Helvetica"/>
              </a:rPr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aseline="30000" dirty="0">
              <a:latin typeface="Helvetica"/>
              <a:cs typeface="Helvetica"/>
            </a:endParaRPr>
          </a:p>
          <a:p>
            <a:pPr marL="342900" indent="-342900">
              <a:buFont typeface="Arial"/>
              <a:buChar char="•"/>
            </a:pP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9006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667" y="161100"/>
            <a:ext cx="8802391" cy="636071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4400" b="1" baseline="30000" dirty="0" smtClean="0">
                <a:solidFill>
                  <a:schemeClr val="accent6"/>
                </a:solidFill>
                <a:latin typeface="Helvetica"/>
                <a:cs typeface="Helvetica"/>
              </a:rPr>
              <a:t>Important Revisions</a:t>
            </a:r>
          </a:p>
          <a:p>
            <a:endParaRPr lang="en-US" sz="4000" baseline="30000" dirty="0">
              <a:latin typeface="Helvetica"/>
              <a:cs typeface="Helvetica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aseline="30000" dirty="0" smtClean="0">
                <a:latin typeface="Helvetica"/>
                <a:cs typeface="Helvetica"/>
              </a:rPr>
              <a:t>Minor updates </a:t>
            </a:r>
            <a:r>
              <a:rPr lang="en-US" sz="4000" baseline="30000" dirty="0">
                <a:latin typeface="Helvetica"/>
                <a:cs typeface="Helvetica"/>
              </a:rPr>
              <a:t>to Policy 7210</a:t>
            </a:r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baseline="30000" dirty="0">
                <a:latin typeface="Helvetica"/>
                <a:cs typeface="Helvetica"/>
              </a:rPr>
              <a:t>(IT Project Management)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aseline="30000" dirty="0" smtClean="0">
              <a:latin typeface="Helvetica"/>
              <a:cs typeface="Helvetica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aseline="30000" dirty="0" smtClean="0">
                <a:latin typeface="Helvetica"/>
                <a:cs typeface="Helvetica"/>
              </a:rPr>
              <a:t>Policy &amp; Standard enhanced </a:t>
            </a:r>
            <a:r>
              <a:rPr lang="en-US" sz="4000" baseline="30000" dirty="0">
                <a:latin typeface="Helvetica"/>
                <a:cs typeface="Helvetica"/>
              </a:rPr>
              <a:t>to improve suitability </a:t>
            </a:r>
            <a:r>
              <a:rPr lang="en-US" sz="4000" baseline="30000" dirty="0" smtClean="0">
                <a:latin typeface="Helvetica"/>
                <a:cs typeface="Helvetica"/>
              </a:rPr>
              <a:t>for other forms of project management besides </a:t>
            </a:r>
            <a:r>
              <a:rPr lang="en-US" sz="4000" baseline="30000" dirty="0">
                <a:latin typeface="Helvetica"/>
                <a:cs typeface="Helvetica"/>
              </a:rPr>
              <a:t>waterfall </a:t>
            </a:r>
            <a:r>
              <a:rPr lang="en-US" sz="4000" baseline="30000" dirty="0" smtClean="0">
                <a:latin typeface="Helvetica"/>
                <a:cs typeface="Helvetica"/>
              </a:rPr>
              <a:t>methodology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aseline="30000" dirty="0" smtClean="0">
              <a:latin typeface="Helvetica"/>
              <a:cs typeface="Helvetica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aseline="30000" dirty="0" smtClean="0">
                <a:latin typeface="Helvetica"/>
                <a:cs typeface="Helvetica"/>
              </a:rPr>
              <a:t>Completely redesigned decision </a:t>
            </a:r>
            <a:r>
              <a:rPr lang="en-US" sz="4000" baseline="30000" dirty="0">
                <a:latin typeface="Helvetica"/>
                <a:cs typeface="Helvetica"/>
              </a:rPr>
              <a:t>support tool – the project </a:t>
            </a:r>
            <a:r>
              <a:rPr lang="en-US" sz="4000" baseline="30000" dirty="0" err="1">
                <a:latin typeface="Helvetica"/>
                <a:cs typeface="Helvetica"/>
              </a:rPr>
              <a:t>ScoreCard</a:t>
            </a:r>
            <a:r>
              <a:rPr lang="en-US" sz="4000" baseline="30000" dirty="0">
                <a:latin typeface="Helvetica"/>
                <a:cs typeface="Helvetica"/>
              </a:rPr>
              <a:t> – new categories of risk &amp; </a:t>
            </a:r>
            <a:r>
              <a:rPr lang="en-US" sz="4000" baseline="30000" dirty="0" smtClean="0">
                <a:latin typeface="Helvetica"/>
                <a:cs typeface="Helvetica"/>
              </a:rPr>
              <a:t>complexity, easier to understand</a:t>
            </a:r>
            <a:endParaRPr lang="en-US" sz="4000" baseline="30000" dirty="0">
              <a:latin typeface="Helvetica"/>
              <a:cs typeface="Helvetica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aseline="30000" dirty="0" smtClean="0">
              <a:latin typeface="Helvetica"/>
              <a:cs typeface="Helvetica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aseline="30000" dirty="0">
              <a:latin typeface="Helvetica"/>
              <a:cs typeface="Helvetica"/>
            </a:endParaRPr>
          </a:p>
          <a:p>
            <a:pPr marL="342900" indent="-342900">
              <a:buFont typeface="Arial"/>
              <a:buChar char="•"/>
            </a:pP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11917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667" y="161100"/>
            <a:ext cx="8031083" cy="1805623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6000" b="1" baseline="30000" dirty="0">
                <a:solidFill>
                  <a:schemeClr val="accent6"/>
                </a:solidFill>
                <a:latin typeface="Helvetica"/>
                <a:cs typeface="Helvetica"/>
              </a:rPr>
              <a:t>Risk Analysis</a:t>
            </a:r>
          </a:p>
          <a:p>
            <a:endParaRPr lang="en-US" sz="4000" baseline="30000" dirty="0">
              <a:latin typeface="Helvetica"/>
              <a:cs typeface="Helvetica"/>
            </a:endParaRPr>
          </a:p>
          <a:p>
            <a:endParaRPr lang="en-US" sz="4000" baseline="30000" dirty="0">
              <a:latin typeface="Helvetica"/>
              <a:cs typeface="Helvetica"/>
            </a:endParaRPr>
          </a:p>
          <a:p>
            <a:pPr marL="342900" indent="-342900">
              <a:buFont typeface="Arial"/>
              <a:buChar char="•"/>
            </a:pPr>
            <a:endParaRPr lang="en-US" dirty="0">
              <a:latin typeface="Helvetica"/>
              <a:cs typeface="Helvetic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29" y="2228850"/>
            <a:ext cx="7551321" cy="212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2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667" y="161100"/>
            <a:ext cx="8802391" cy="2215991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6000" b="1" baseline="30000" dirty="0">
                <a:solidFill>
                  <a:schemeClr val="accent6"/>
                </a:solidFill>
                <a:latin typeface="Helvetica"/>
                <a:cs typeface="Helvetica"/>
              </a:rPr>
              <a:t>IT Project </a:t>
            </a:r>
            <a:r>
              <a:rPr lang="en-US" sz="6000" b="1" baseline="30000" dirty="0" err="1">
                <a:solidFill>
                  <a:schemeClr val="accent6"/>
                </a:solidFill>
                <a:latin typeface="Helvetica"/>
                <a:cs typeface="Helvetica"/>
              </a:rPr>
              <a:t>ScoreCard</a:t>
            </a:r>
            <a:endParaRPr lang="en-US" sz="6000" b="1" baseline="30000" dirty="0">
              <a:solidFill>
                <a:schemeClr val="accent6"/>
              </a:solidFill>
              <a:latin typeface="Helvetica"/>
              <a:cs typeface="Helvetica"/>
            </a:endParaRPr>
          </a:p>
          <a:p>
            <a:endParaRPr lang="en-US" sz="4000" baseline="30000" dirty="0">
              <a:latin typeface="Helvetica"/>
              <a:cs typeface="Helvetica"/>
            </a:endParaRPr>
          </a:p>
          <a:p>
            <a:endParaRPr lang="en-US" sz="4000" baseline="30000" dirty="0" smtClean="0">
              <a:latin typeface="Helvetica"/>
              <a:cs typeface="Helvetica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aseline="30000" dirty="0">
              <a:latin typeface="Helvetica"/>
              <a:cs typeface="Helvetica"/>
            </a:endParaRPr>
          </a:p>
          <a:p>
            <a:pPr marL="342900" indent="-342900">
              <a:buFont typeface="Arial"/>
              <a:buChar char="•"/>
            </a:pPr>
            <a:endParaRPr lang="en-US" dirty="0">
              <a:latin typeface="Helvetica"/>
              <a:cs typeface="Helvetic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67" y="800101"/>
            <a:ext cx="8802391" cy="484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2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667" y="161100"/>
            <a:ext cx="8031083" cy="5632311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6000" b="1" baseline="30000" dirty="0" smtClean="0">
                <a:solidFill>
                  <a:schemeClr val="accent6"/>
                </a:solidFill>
                <a:latin typeface="Helvetica"/>
                <a:cs typeface="Helvetica"/>
              </a:rPr>
              <a:t>Who makes the decisions?</a:t>
            </a:r>
          </a:p>
          <a:p>
            <a:endParaRPr lang="en-US" baseline="30000" dirty="0" smtClean="0">
              <a:solidFill>
                <a:schemeClr val="accent6"/>
              </a:solidFill>
              <a:latin typeface="Helvetica"/>
              <a:cs typeface="Helvetica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New concept of a “Decision authority”</a:t>
            </a: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U</a:t>
            </a: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sually </a:t>
            </a: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the person with budget authority to commit resources to the project, often a department head (as defined in Policy 6100 but also includes the administrative head of institutes, centers, and administrative departments</a:t>
            </a: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  <a:p>
            <a:pPr marL="342900" indent="-342900">
              <a:buFont typeface="Arial"/>
              <a:buChar char="•"/>
            </a:pPr>
            <a:endParaRPr lang="en-US" sz="2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Where </a:t>
            </a: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a project requires access to or integration with enterprise data or systems (Division of IT), the expectation is to incorporate the level of project management recommended by this </a:t>
            </a: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standard</a:t>
            </a:r>
          </a:p>
          <a:p>
            <a:pPr marL="342900" indent="-342900">
              <a:buFont typeface="Arial"/>
              <a:buChar char="•"/>
            </a:pPr>
            <a:endParaRPr lang="en-US" sz="2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</a:t>
            </a: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Vice President for Information Technology/Chief Information Officer (VPIT/CIO) is the decision </a:t>
            </a: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authority for </a:t>
            </a:r>
            <a:r>
              <a:rPr lang="en-US" sz="2200" dirty="0">
                <a:latin typeface="Helvetica" panose="020B0604020202020204" pitchFamily="34" charset="0"/>
                <a:cs typeface="Helvetica" panose="020B0604020202020204" pitchFamily="34" charset="0"/>
              </a:rPr>
              <a:t>consideration of justified </a:t>
            </a: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exceptions</a:t>
            </a:r>
            <a:endParaRPr lang="en-US" sz="2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82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numCol="1"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 numCol="1"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366</Words>
  <Application>Microsoft Office PowerPoint</Application>
  <PresentationFormat>On-screen Show (4:3)</PresentationFormat>
  <Paragraphs>103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Cisneros</dc:creator>
  <cp:lastModifiedBy>Kroll, Greg</cp:lastModifiedBy>
  <cp:revision>44</cp:revision>
  <dcterms:created xsi:type="dcterms:W3CDTF">2014-10-27T16:28:22Z</dcterms:created>
  <dcterms:modified xsi:type="dcterms:W3CDTF">2017-04-03T13:49:15Z</dcterms:modified>
</cp:coreProperties>
</file>