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3" r:id="rId2"/>
    <p:sldId id="267" r:id="rId3"/>
    <p:sldId id="269" r:id="rId4"/>
    <p:sldId id="266" r:id="rId5"/>
    <p:sldId id="264" r:id="rId6"/>
    <p:sldId id="265" r:id="rId7"/>
    <p:sldId id="270" r:id="rId8"/>
    <p:sldId id="271" r:id="rId9"/>
    <p:sldId id="273" r:id="rId10"/>
    <p:sldId id="272" r:id="rId11"/>
    <p:sldId id="274" r:id="rId12"/>
    <p:sldId id="259" r:id="rId13"/>
    <p:sldId id="276" r:id="rId14"/>
    <p:sldId id="277" r:id="rId15"/>
    <p:sldId id="278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E4642A9-4084-E748-B320-936A8B0A6296}">
          <p14:sldIdLst>
            <p14:sldId id="263"/>
            <p14:sldId id="267"/>
            <p14:sldId id="269"/>
            <p14:sldId id="266"/>
            <p14:sldId id="264"/>
            <p14:sldId id="265"/>
            <p14:sldId id="270"/>
            <p14:sldId id="271"/>
            <p14:sldId id="273"/>
            <p14:sldId id="272"/>
            <p14:sldId id="274"/>
            <p14:sldId id="259"/>
            <p14:sldId id="276"/>
            <p14:sldId id="277"/>
            <p14:sldId id="278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9E9E9"/>
    <a:srgbClr val="F7901E"/>
    <a:srgbClr val="8B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5" autoAdjust="0"/>
    <p:restoredTop sz="94766"/>
  </p:normalViewPr>
  <p:slideViewPr>
    <p:cSldViewPr snapToGrid="0" snapToObjects="1">
      <p:cViewPr varScale="1">
        <p:scale>
          <a:sx n="105" d="100"/>
          <a:sy n="105" d="100"/>
        </p:scale>
        <p:origin x="208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444C4-D241-AB44-A8B2-A67FC57DD99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AC6CA-3C20-4146-82D0-CD1C76E77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0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39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1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2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67335" y="513757"/>
            <a:ext cx="10118911" cy="119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43432" y="2113280"/>
            <a:ext cx="10170008" cy="474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l">
              <a:lnSpc>
                <a:spcPct val="150000"/>
              </a:lnSpc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l="48729" t="-2" r="-46172" b="32720"/>
          <a:stretch/>
        </p:blipFill>
        <p:spPr>
          <a:xfrm flipH="1">
            <a:off x="6406887" y="2823827"/>
            <a:ext cx="5858111" cy="40447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53440" y="2194560"/>
            <a:ext cx="10005060" cy="466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335" y="2191871"/>
            <a:ext cx="9991165" cy="4680697"/>
          </a:xfrm>
          <a:noFill/>
          <a:ln w="12700">
            <a:noFill/>
          </a:ln>
        </p:spPr>
        <p:txBody>
          <a:bodyPr wrap="square" lIns="457200" tIns="182880" rIns="365760" bIns="182880">
            <a:noAutofit/>
          </a:bodyPr>
          <a:lstStyle>
            <a:lvl1pPr marL="0" indent="0" algn="l">
              <a:lnSpc>
                <a:spcPct val="150000"/>
              </a:lnSpc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3756"/>
            <a:ext cx="10986247" cy="1080296"/>
          </a:xfrm>
          <a:noFill/>
          <a:ln w="15875">
            <a:noFill/>
          </a:ln>
        </p:spPr>
        <p:txBody>
          <a:bodyPr wrap="square" lIns="1280160" rIns="365760" anchor="ctr" anchorCtr="0">
            <a:normAutofit/>
          </a:bodyPr>
          <a:lstStyle>
            <a:lvl1pPr algn="l">
              <a:defRPr sz="3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L-Shape 6"/>
          <p:cNvSpPr/>
          <p:nvPr userDrawn="1"/>
        </p:nvSpPr>
        <p:spPr>
          <a:xfrm rot="16200000">
            <a:off x="10772934" y="152249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48730" t="-2" r="-48730" b="54889"/>
          <a:stretch/>
        </p:blipFill>
        <p:spPr>
          <a:xfrm>
            <a:off x="3250" y="5127755"/>
            <a:ext cx="3820160" cy="17233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0548" y="6300510"/>
            <a:ext cx="903568" cy="37360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 flipH="1">
            <a:off x="10695788" y="6276977"/>
            <a:ext cx="297332" cy="40516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-Shape 19"/>
          <p:cNvSpPr/>
          <p:nvPr userDrawn="1"/>
        </p:nvSpPr>
        <p:spPr>
          <a:xfrm rot="5400000">
            <a:off x="639706" y="28745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342682"/>
            <a:ext cx="12012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29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solidFill>
            <a:schemeClr val="bg1"/>
          </a:solidFill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86212" y="5972177"/>
            <a:ext cx="992841" cy="365125"/>
          </a:xfrm>
        </p:spPr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37336" y="2090607"/>
            <a:ext cx="903568" cy="3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3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01543"/>
            <a:ext cx="4772025" cy="144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4160" y="501543"/>
            <a:ext cx="5036185" cy="1440394"/>
          </a:xfrm>
          <a:noFill/>
        </p:spPr>
        <p:txBody>
          <a:bodyPr rIns="640080" anchor="ctr" anchorCtr="0"/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01543"/>
            <a:ext cx="6172200" cy="5359507"/>
          </a:xfrm>
          <a:solidFill>
            <a:schemeClr val="bg1"/>
          </a:solidFill>
        </p:spPr>
        <p:txBody>
          <a:bodyPr t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6340"/>
            <a:ext cx="3932237" cy="354264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5400000" flipH="1" flipV="1">
            <a:off x="4035909" y="171085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931920" y="-1087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958080" y="426720"/>
            <a:ext cx="0" cy="5601637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7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201269" y="1969995"/>
            <a:ext cx="9869280" cy="488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0993120" cy="171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9252"/>
            <a:ext cx="10993119" cy="1107996"/>
          </a:xfrm>
          <a:ln w="12700"/>
          <a:effectLst/>
        </p:spPr>
        <p:txBody>
          <a:bodyPr rIns="274320" anchor="ctr" anchorCtr="0"/>
          <a:lstStyle>
            <a:lvl1pPr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 dirty="0"/>
          </a:p>
        </p:txBody>
      </p:sp>
      <p:sp>
        <p:nvSpPr>
          <p:cNvPr id="8" name="L-Shape 7"/>
          <p:cNvSpPr/>
          <p:nvPr userDrawn="1"/>
        </p:nvSpPr>
        <p:spPr>
          <a:xfrm rot="16200000">
            <a:off x="10628002" y="1431005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08428" y="6028357"/>
            <a:ext cx="992841" cy="365125"/>
          </a:xfrm>
        </p:spPr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8428" y="6297297"/>
            <a:ext cx="992841" cy="365125"/>
          </a:xfrm>
        </p:spPr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0548" y="6300510"/>
            <a:ext cx="903568" cy="373604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 flipH="1">
            <a:off x="10695788" y="6276977"/>
            <a:ext cx="297332" cy="40516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515" y="1969995"/>
            <a:ext cx="9664993" cy="4888005"/>
          </a:xfrm>
          <a:ln w="12700">
            <a:noFill/>
          </a:ln>
        </p:spPr>
        <p:txBody>
          <a:bodyPr rIns="365760"/>
          <a:lstStyle>
            <a:lvl5pPr marL="2057400" indent="-452438">
              <a:tabLst>
                <a:tab pos="1828800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6342682"/>
            <a:ext cx="12012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-Shape 14"/>
          <p:cNvSpPr/>
          <p:nvPr userDrawn="1"/>
        </p:nvSpPr>
        <p:spPr>
          <a:xfrm rot="5400000">
            <a:off x="639706" y="28745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12240" t="23035" r="-12240" b="-2433"/>
          <a:stretch/>
        </p:blipFill>
        <p:spPr>
          <a:xfrm rot="10800000">
            <a:off x="5027894" y="1127759"/>
            <a:ext cx="7164106" cy="5688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12240" t="23035" r="-12240" b="-2433"/>
          <a:stretch/>
        </p:blipFill>
        <p:spPr>
          <a:xfrm>
            <a:off x="0" y="0"/>
            <a:ext cx="5067300" cy="4023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921" y="1704996"/>
            <a:ext cx="6389491" cy="2614157"/>
          </a:xfrm>
          <a:solidFill>
            <a:schemeClr val="bg1"/>
          </a:solidFill>
          <a:ln>
            <a:noFill/>
          </a:ln>
        </p:spPr>
        <p:txBody>
          <a:bodyPr lIns="457200" tIns="457200" rIns="822960" bIns="457200" anchor="ctr" anchorCtr="0">
            <a:normAutofit/>
          </a:bodyPr>
          <a:lstStyle>
            <a:lvl1pPr>
              <a:defRPr sz="5000" baseline="0"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4903740"/>
            <a:ext cx="7804412" cy="794064"/>
          </a:xfrm>
          <a:solidFill>
            <a:schemeClr val="bg1"/>
          </a:solidFill>
        </p:spPr>
        <p:txBody>
          <a:bodyPr wrap="square" rIns="365760" bIns="182880">
            <a:spAutoFit/>
          </a:bodyPr>
          <a:lstStyle>
            <a:lvl1pPr marL="0" indent="0" algn="r">
              <a:buNone/>
              <a:defRPr sz="2400" b="1" i="0" cap="all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L-Shape 6"/>
          <p:cNvSpPr/>
          <p:nvPr userDrawn="1"/>
        </p:nvSpPr>
        <p:spPr>
          <a:xfrm rot="5400000">
            <a:off x="1045669" y="1301072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16200000">
            <a:off x="7563906" y="407864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900540" y="0"/>
            <a:ext cx="9981863" cy="1717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31241"/>
            <a:ext cx="11564470" cy="1163395"/>
          </a:xfrm>
          <a:noFill/>
          <a:ln w="12700"/>
        </p:spPr>
        <p:txBody>
          <a:bodyPr lIns="128016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10800000">
            <a:off x="10726268" y="20061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 userDrawn="1"/>
        </p:nvSpPr>
        <p:spPr>
          <a:xfrm>
            <a:off x="704848" y="116101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3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39788" y="436517"/>
            <a:ext cx="11606212" cy="1280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09"/>
            <a:ext cx="11355388" cy="1163395"/>
          </a:xfrm>
          <a:noFill/>
          <a:ln w="12700"/>
        </p:spPr>
        <p:txBody>
          <a:bodyPr rIns="548640" anchor="ctr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bg1"/>
          </a:solidFill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/>
          </a:solidFill>
        </p:spPr>
        <p:txBody>
          <a:bodyPr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bg1"/>
          </a:solidFill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/>
          </a:solidFill>
        </p:spPr>
        <p:txBody>
          <a:bodyPr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L-Shape 9"/>
          <p:cNvSpPr/>
          <p:nvPr userDrawn="1"/>
        </p:nvSpPr>
        <p:spPr>
          <a:xfrm rot="10800000">
            <a:off x="10726268" y="30221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7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48729" t="-1" r="-46172" b="-2858"/>
          <a:stretch/>
        </p:blipFill>
        <p:spPr>
          <a:xfrm rot="10800000" flipH="1">
            <a:off x="-1" y="-76364"/>
            <a:ext cx="5164997" cy="545194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274319" y="436517"/>
            <a:ext cx="9794240" cy="10972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48729" t="-2" r="-46172" b="32720"/>
          <a:stretch/>
        </p:blipFill>
        <p:spPr>
          <a:xfrm flipH="1">
            <a:off x="7100002" y="3302386"/>
            <a:ext cx="5164997" cy="356616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046480" y="2092960"/>
            <a:ext cx="9005196" cy="476504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L-Shape 5"/>
          <p:cNvSpPr/>
          <p:nvPr userDrawn="1"/>
        </p:nvSpPr>
        <p:spPr>
          <a:xfrm rot="10800000">
            <a:off x="9344508" y="21077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 userDrawn="1"/>
        </p:nvSpPr>
        <p:spPr>
          <a:xfrm rot="16200000" flipV="1">
            <a:off x="722502" y="1332763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4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38200" y="0"/>
            <a:ext cx="10515600" cy="645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86212" y="5497980"/>
            <a:ext cx="992841" cy="365125"/>
          </a:xfrm>
        </p:spPr>
        <p:txBody>
          <a:bodyPr/>
          <a:lstStyle>
            <a:lvl1pPr algn="r">
              <a:defRPr/>
            </a:lvl1pPr>
          </a:lstStyle>
          <a:p>
            <a:fld id="{F13255C3-EC6F-3E44-8738-BCB40BBB5A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37336" y="630107"/>
            <a:ext cx="903568" cy="3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71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8428" y="6297297"/>
            <a:ext cx="992841" cy="304165"/>
          </a:xfrm>
        </p:spPr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14960" y="356237"/>
            <a:ext cx="11602720" cy="567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-Shape 5"/>
          <p:cNvSpPr/>
          <p:nvPr userDrawn="1"/>
        </p:nvSpPr>
        <p:spPr>
          <a:xfrm rot="16200000" flipV="1">
            <a:off x="464342" y="5683807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 userDrawn="1"/>
        </p:nvSpPr>
        <p:spPr>
          <a:xfrm rot="5400000" flipV="1">
            <a:off x="11270774" y="223759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8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591"/>
            <a:ext cx="4772025" cy="194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19"/>
            <a:ext cx="4772025" cy="1605781"/>
          </a:xfrm>
          <a:noFill/>
        </p:spPr>
        <p:txBody>
          <a:bodyPr rIns="640080" anchor="b"/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26721"/>
            <a:ext cx="6172200" cy="543433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60810"/>
            <a:ext cx="3932237" cy="340817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5400000" flipH="1" flipV="1">
            <a:off x="4035909" y="171085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958080" y="426720"/>
            <a:ext cx="0" cy="5601637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65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9E9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9213477" cy="5032375"/>
          </a:xfrm>
          <a:prstGeom prst="rect">
            <a:avLst/>
          </a:prstGeom>
          <a:noFill/>
        </p:spPr>
        <p:txBody>
          <a:bodyPr vert="horz" lIns="274320" tIns="2743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3222"/>
            <a:ext cx="10051675" cy="958058"/>
          </a:xfrm>
          <a:prstGeom prst="rect">
            <a:avLst/>
          </a:prstGeom>
          <a:noFill/>
          <a:ln>
            <a:noFill/>
          </a:ln>
        </p:spPr>
        <p:txBody>
          <a:bodyPr vert="horz" wrap="square" lIns="1188720" tIns="274320" rIns="91440" bIns="2743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428" y="6028357"/>
            <a:ext cx="992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bg1">
                    <a:lumMod val="50000"/>
                  </a:schemeClr>
                </a:solidFill>
                <a:latin typeface="Acherus Grotesque Bold" charset="0"/>
              </a:defRPr>
            </a:lvl1pPr>
          </a:lstStyle>
          <a:p>
            <a:r>
              <a:rPr lang="en-US" smtClean="0"/>
              <a:t>10/17/17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6717" y="6332522"/>
            <a:ext cx="4020671" cy="268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cherus Grotesque Light" charset="0"/>
              </a:defRPr>
            </a:lvl1pPr>
          </a:lstStyle>
          <a:p>
            <a:r>
              <a:rPr lang="en-US" smtClean="0"/>
              <a:t>Copyright 2017 • Virginia Tech •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8428" y="6297297"/>
            <a:ext cx="992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bg1">
                    <a:lumMod val="50000"/>
                  </a:schemeClr>
                </a:solidFill>
                <a:latin typeface="Acherus Grotesque Bold" charset="0"/>
              </a:defRPr>
            </a:lvl1pPr>
          </a:lstStyle>
          <a:p>
            <a:fld id="{F13255C3-EC6F-3E44-8738-BCB40BBB5A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70548" y="6300510"/>
            <a:ext cx="903568" cy="3736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10695788" y="6276977"/>
            <a:ext cx="297332" cy="40516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342682"/>
            <a:ext cx="12012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5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9" r:id="rId7"/>
    <p:sldLayoutId id="2147483655" r:id="rId8"/>
    <p:sldLayoutId id="2147483657" r:id="rId9"/>
    <p:sldLayoutId id="2147483658" r:id="rId10"/>
    <p:sldLayoutId id="2147483656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1" kern="1200" baseline="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FF6600"/>
        </a:buClr>
        <a:buFont typeface="Wingdings" charset="2"/>
        <a:buChar char="§"/>
        <a:tabLst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176" y="1556140"/>
            <a:ext cx="6459707" cy="2718148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 smtClean="0"/>
              <a:t>InnovationSpace</a:t>
            </a:r>
            <a:r>
              <a:rPr lang="en-US" sz="4400" dirty="0" smtClean="0"/>
              <a:t> 2.0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097" y="4825191"/>
            <a:ext cx="7804412" cy="1384995"/>
          </a:xfrm>
          <a:noFill/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 smtClean="0"/>
              <a:t>Quinn Warnick</a:t>
            </a:r>
            <a:endParaRPr lang="en-US" cap="none" dirty="0"/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cap="none" dirty="0" smtClean="0"/>
              <a:t>Senior Director of Academic Innovation and UX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cap="none" dirty="0" smtClean="0"/>
              <a:t>TLOS</a:t>
            </a:r>
            <a:endParaRPr lang="en-US" sz="1800" b="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929" y="5517689"/>
            <a:ext cx="2262079" cy="9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14" y="-1525939"/>
            <a:ext cx="12728242" cy="954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8213"/>
            <a:ext cx="12503971" cy="93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67335" y="2191871"/>
            <a:ext cx="10118912" cy="4680697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Support </a:t>
            </a:r>
            <a:r>
              <a:rPr lang="en-US" dirty="0"/>
              <a:t>the implementation and evaluation of new approaches to teaching and learning </a:t>
            </a:r>
            <a:r>
              <a:rPr lang="en-US" dirty="0" smtClean="0"/>
              <a:t>with technology.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Designed to seed larger grant applications and/or lead to presentations and publications.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Funds can be used for hardware, software, or faculty/student time.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Targeted at collaborative projects with the potential for broad impact and wider implementation.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Typically range from $5,000 to $15,000.</a:t>
            </a:r>
            <a:endParaRPr lang="en-US" dirty="0" smtClean="0"/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Innovation in Learning Grants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67335" y="2191871"/>
            <a:ext cx="10118912" cy="4680697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Explorations of new tools, ideas, and approaches in technology-enhanced learning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Three key criteria for consideration:</a:t>
            </a:r>
          </a:p>
          <a:p>
            <a:pPr marL="979488" indent="-40005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Collaborative</a:t>
            </a:r>
          </a:p>
          <a:p>
            <a:pPr marL="979488" indent="-40005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Time-limited</a:t>
            </a:r>
          </a:p>
          <a:p>
            <a:pPr marL="979488" indent="-40005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Hypothesis-driven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Open call for proposals, reviewed on a rolling basis.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Typically range from $1,000 to $5,000.</a:t>
            </a:r>
            <a:endParaRPr lang="en-US" dirty="0" smtClean="0"/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Sandbox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67335" y="2191871"/>
            <a:ext cx="10118912" cy="4680697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Celebrates </a:t>
            </a:r>
            <a:r>
              <a:rPr lang="en-US" dirty="0"/>
              <a:t>courses and significant projects that demonstrate exemplary use of technology and student-centered pedagogy resulting in high-impact student learning.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Individual faculty and larger project teams can be nominated.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W</a:t>
            </a:r>
            <a:r>
              <a:rPr lang="en-US" dirty="0" smtClean="0"/>
              <a:t>inners (typically two per year) receive an honorarium and recognition at the university’s faculty/staff awards dinner.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/>
              <a:t>Short-form n</a:t>
            </a:r>
            <a:r>
              <a:rPr lang="en-US" dirty="0" smtClean="0"/>
              <a:t>ominations due in early December; finalists submit a full application packet in early February.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XCaliber</a:t>
            </a:r>
            <a:r>
              <a:rPr lang="en-US" dirty="0" smtClean="0"/>
              <a:t> Awards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3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67335" y="2191871"/>
            <a:ext cx="10118912" cy="4680697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/>
              <a:t>Ongoing checkout of multimedia equipment to faculty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/>
              <a:t>Faculty </a:t>
            </a:r>
            <a:r>
              <a:rPr lang="en-US" dirty="0" smtClean="0"/>
              <a:t>access to specialized hardware and software (video and audio editing, 3-D printing, scanning, virtual reality, 360-degree video, etc.)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/>
              <a:t>Design-thinking facilitation and problem solving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/>
              <a:t>User-experience research (usability testing, prototyping, focus groups, etc.)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/>
              <a:t>Matchmaking conversations for anything related to technology-enhanced learning</a:t>
            </a:r>
            <a:endParaRPr lang="en-US" dirty="0" smtClean="0"/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Services and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309"/>
            <a:ext cx="12386982" cy="82669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37223" y="3564221"/>
            <a:ext cx="8204886" cy="3037241"/>
          </a:xfrm>
          <a:prstGeom prst="rect">
            <a:avLst/>
          </a:prstGeom>
          <a:solidFill>
            <a:schemeClr val="bg1"/>
          </a:solidFill>
        </p:spPr>
        <p:txBody>
          <a:bodyPr lIns="274320" tIns="274320" rIns="274320" bIns="27432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1" kern="1200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6600"/>
                </a:solidFill>
              </a:rPr>
              <a:t>Visit us in 1140 Torgersen Hall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or contact us online:</a:t>
            </a:r>
          </a:p>
          <a:p>
            <a:pPr marL="571500" indent="-571500">
              <a:lnSpc>
                <a:spcPct val="130000"/>
              </a:lnSpc>
              <a:buFont typeface="Wingdings" charset="2"/>
              <a:buChar char="Ø"/>
            </a:pPr>
            <a:r>
              <a:rPr lang="en-US" dirty="0" err="1" smtClean="0">
                <a:solidFill>
                  <a:srgbClr val="FF6600"/>
                </a:solidFill>
              </a:rPr>
              <a:t>is.vt.edu</a:t>
            </a:r>
            <a:endParaRPr lang="en-US" dirty="0" smtClean="0">
              <a:solidFill>
                <a:srgbClr val="FF6600"/>
              </a:solidFill>
            </a:endParaRPr>
          </a:p>
          <a:p>
            <a:pPr marL="571500" indent="-571500">
              <a:lnSpc>
                <a:spcPct val="130000"/>
              </a:lnSpc>
              <a:buFont typeface="Wingdings" charset="2"/>
              <a:buChar char="Ø"/>
            </a:pPr>
            <a:r>
              <a:rPr lang="en-US" dirty="0" err="1" smtClean="0">
                <a:solidFill>
                  <a:srgbClr val="FF6600"/>
                </a:solidFill>
              </a:rPr>
              <a:t>innovationspace@vt.edu</a:t>
            </a:r>
            <a:endParaRPr lang="en-US" dirty="0" smtClean="0">
              <a:solidFill>
                <a:srgbClr val="FF6600"/>
              </a:solidFill>
            </a:endParaRPr>
          </a:p>
          <a:p>
            <a:pPr marL="571500" indent="-571500">
              <a:buFont typeface="Wingdings" charset="2"/>
              <a:buChar char="Ø"/>
            </a:pP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5008"/>
            <a:ext cx="12408498" cy="82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65" y="-623944"/>
            <a:ext cx="12672509" cy="83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027738"/>
            <a:ext cx="993775" cy="365125"/>
          </a:xfrm>
        </p:spPr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04" y="-514930"/>
            <a:ext cx="12457356" cy="8252193"/>
          </a:xfr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456"/>
            <a:ext cx="12295991" cy="81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82"/>
            <a:ext cx="12288819" cy="81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7301"/>
            <a:ext cx="12826700" cy="96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93" y="-1127908"/>
            <a:ext cx="12611548" cy="94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90" y="-1420010"/>
            <a:ext cx="12407153" cy="93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8916EC7-7FEC-AF43-BDB0-3DE6AE6A861F}" vid="{2559EE01-5818-5544-9433-FD3C9859E5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InnovationSpace - DCSS Fall 2017</Template>
  <TotalTime>347</TotalTime>
  <Words>376</Words>
  <Application>Microsoft Macintosh PowerPoint</Application>
  <PresentationFormat>Widescreen</PresentationFormat>
  <Paragraphs>60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Acherus Grotesque Bold</vt:lpstr>
      <vt:lpstr>Acherus Grotesque Light</vt:lpstr>
      <vt:lpstr>Calibri</vt:lpstr>
      <vt:lpstr>Trebuchet MS</vt:lpstr>
      <vt:lpstr>Wingdings</vt:lpstr>
      <vt:lpstr>Arial</vt:lpstr>
      <vt:lpstr>Office Theme</vt:lpstr>
      <vt:lpstr>InnovationSpace 2.0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Innovation in Learning Grants</vt:lpstr>
      <vt:lpstr>Sandbox Projects</vt:lpstr>
      <vt:lpstr>XCaliber Awards</vt:lpstr>
      <vt:lpstr>Other Services and Opportunities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slides are designed for three lines and the fonts will resize</dc:title>
  <dc:creator>Warnick, Quinn</dc:creator>
  <cp:lastModifiedBy>Warnick, Quinn</cp:lastModifiedBy>
  <cp:revision>6</cp:revision>
  <dcterms:created xsi:type="dcterms:W3CDTF">2017-11-07T16:48:21Z</dcterms:created>
  <dcterms:modified xsi:type="dcterms:W3CDTF">2017-11-07T22:35:58Z</dcterms:modified>
</cp:coreProperties>
</file>