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0" r:id="rId4"/>
    <p:sldId id="257" r:id="rId5"/>
    <p:sldId id="258" r:id="rId6"/>
    <p:sldId id="263"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506" autoAdjust="0"/>
  </p:normalViewPr>
  <p:slideViewPr>
    <p:cSldViewPr snapToGrid="0">
      <p:cViewPr>
        <p:scale>
          <a:sx n="68" d="100"/>
          <a:sy n="68" d="100"/>
        </p:scale>
        <p:origin x="616" y="-172"/>
      </p:cViewPr>
      <p:guideLst/>
    </p:cSldViewPr>
  </p:slideViewPr>
  <p:notesTextViewPr>
    <p:cViewPr>
      <p:scale>
        <a:sx n="1" d="1"/>
        <a:sy n="1" d="1"/>
      </p:scale>
      <p:origin x="0" y="-31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6B220-1EE1-430A-B5FF-29FD1AA9A380}" type="datetimeFigureOut">
              <a:rPr lang="en-US" smtClean="0"/>
              <a:t>11/6/2017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F6CF8-2A4A-49DC-84A1-39ABEDB5C966}" type="slidenum">
              <a:rPr lang="en-US" smtClean="0"/>
              <a:t>‹#›</a:t>
            </a:fld>
            <a:endParaRPr lang="en-US"/>
          </a:p>
        </p:txBody>
      </p:sp>
    </p:spTree>
    <p:extLst>
      <p:ext uri="{BB962C8B-B14F-4D97-AF65-F5344CB8AC3E}">
        <p14:creationId xmlns:p14="http://schemas.microsoft.com/office/powerpoint/2010/main" val="1742340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Unless their LMS of choice is Etch-A-Sketch….</a:t>
            </a:r>
            <a:endParaRPr lang="en-US" dirty="0"/>
          </a:p>
        </p:txBody>
      </p:sp>
      <p:sp>
        <p:nvSpPr>
          <p:cNvPr id="4" name="Slide Number Placeholder 3"/>
          <p:cNvSpPr>
            <a:spLocks noGrp="1"/>
          </p:cNvSpPr>
          <p:nvPr>
            <p:ph type="sldNum" sz="quarter" idx="10"/>
          </p:nvPr>
        </p:nvSpPr>
        <p:spPr/>
        <p:txBody>
          <a:bodyPr/>
          <a:lstStyle/>
          <a:p>
            <a:fld id="{66DF6CF8-2A4A-49DC-84A1-39ABEDB5C966}" type="slidenum">
              <a:rPr lang="en-US" smtClean="0"/>
              <a:t>2</a:t>
            </a:fld>
            <a:endParaRPr lang="en-US"/>
          </a:p>
        </p:txBody>
      </p:sp>
    </p:spTree>
    <p:extLst>
      <p:ext uri="{BB962C8B-B14F-4D97-AF65-F5344CB8AC3E}">
        <p14:creationId xmlns:p14="http://schemas.microsoft.com/office/powerpoint/2010/main" val="1134462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Yellow boxes represent</a:t>
            </a:r>
            <a:r>
              <a:rPr lang="en-US" baseline="0" dirty="0" smtClean="0"/>
              <a:t> the series of actions originating from the Registrar’s office that associate an instructor with a course.  The blue boxes represent the processes that get the individual into our identity system and allow them to create their credential. The first two blue boxes have to happen before the account creation process that Kevin described.</a:t>
            </a:r>
          </a:p>
        </p:txBody>
      </p:sp>
      <p:sp>
        <p:nvSpPr>
          <p:cNvPr id="4" name="Slide Number Placeholder 3"/>
          <p:cNvSpPr>
            <a:spLocks noGrp="1"/>
          </p:cNvSpPr>
          <p:nvPr>
            <p:ph type="sldNum" sz="quarter" idx="10"/>
          </p:nvPr>
        </p:nvSpPr>
        <p:spPr/>
        <p:txBody>
          <a:bodyPr/>
          <a:lstStyle/>
          <a:p>
            <a:fld id="{66DF6CF8-2A4A-49DC-84A1-39ABEDB5C966}" type="slidenum">
              <a:rPr lang="en-US" smtClean="0"/>
              <a:t>3</a:t>
            </a:fld>
            <a:endParaRPr lang="en-US"/>
          </a:p>
        </p:txBody>
      </p:sp>
    </p:spTree>
    <p:extLst>
      <p:ext uri="{BB962C8B-B14F-4D97-AF65-F5344CB8AC3E}">
        <p14:creationId xmlns:p14="http://schemas.microsoft.com/office/powerpoint/2010/main" val="1367918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individual with the PID will try to login to Canvas. Canvas</a:t>
            </a:r>
            <a:r>
              <a:rPr lang="en-US" baseline="0" dirty="0" smtClean="0"/>
              <a:t> will check this affiliation set before allowing the individual access</a:t>
            </a:r>
            <a:r>
              <a:rPr lang="en-US" baseline="0" dirty="0" smtClean="0"/>
              <a:t>. Talk briefly about the affiliations.</a:t>
            </a:r>
            <a:endParaRPr lang="en-US" baseline="0" dirty="0" smtClean="0"/>
          </a:p>
          <a:p>
            <a:r>
              <a:rPr lang="en-US" dirty="0" smtClean="0"/>
              <a:t>Let’s go back to the diagram. There’s actually another way that the creation</a:t>
            </a:r>
            <a:r>
              <a:rPr lang="en-US" baseline="0" dirty="0" smtClean="0"/>
              <a:t> and affiliating of the person could play out. Pre-hire. </a:t>
            </a:r>
            <a:r>
              <a:rPr lang="en-US" baseline="0" dirty="0" smtClean="0"/>
              <a:t>If all the stars aligned correctly, this could </a:t>
            </a:r>
            <a:r>
              <a:rPr lang="en-US" baseline="0" dirty="0" smtClean="0"/>
              <a:t>speed up </a:t>
            </a:r>
            <a:r>
              <a:rPr lang="en-US" baseline="0" dirty="0" smtClean="0"/>
              <a:t>the process. I assume the Registrar </a:t>
            </a:r>
            <a:r>
              <a:rPr lang="en-US" baseline="0" dirty="0" smtClean="0"/>
              <a:t>would </a:t>
            </a:r>
            <a:r>
              <a:rPr lang="en-US" baseline="0" dirty="0" smtClean="0"/>
              <a:t>allow </a:t>
            </a:r>
            <a:r>
              <a:rPr lang="en-US" baseline="0" dirty="0" smtClean="0"/>
              <a:t>a person affiliated as a pre-hire </a:t>
            </a:r>
            <a:r>
              <a:rPr lang="en-US" baseline="0" dirty="0" smtClean="0"/>
              <a:t>to be associated with a CRN with verification from the hiring department and </a:t>
            </a:r>
            <a:r>
              <a:rPr lang="en-US" baseline="0" dirty="0" smtClean="0"/>
              <a:t>Canvas would </a:t>
            </a:r>
            <a:r>
              <a:rPr lang="en-US" baseline="0" dirty="0" smtClean="0"/>
              <a:t>allow the pre-hire to login. A caution would be to ensure that </a:t>
            </a:r>
            <a:r>
              <a:rPr lang="en-US" baseline="0" dirty="0" smtClean="0"/>
              <a:t>dependable </a:t>
            </a:r>
            <a:r>
              <a:rPr lang="en-US" baseline="0" dirty="0" err="1" smtClean="0"/>
              <a:t>deprovisioning</a:t>
            </a:r>
            <a:r>
              <a:rPr lang="en-US" baseline="0" dirty="0" smtClean="0"/>
              <a:t> processes were in place all the way down the line so that if the person did not become an employee, their access would be removed from Canvas.</a:t>
            </a:r>
            <a:endParaRPr lang="en-US" dirty="0"/>
          </a:p>
        </p:txBody>
      </p:sp>
      <p:sp>
        <p:nvSpPr>
          <p:cNvPr id="4" name="Slide Number Placeholder 3"/>
          <p:cNvSpPr>
            <a:spLocks noGrp="1"/>
          </p:cNvSpPr>
          <p:nvPr>
            <p:ph type="sldNum" sz="quarter" idx="10"/>
          </p:nvPr>
        </p:nvSpPr>
        <p:spPr/>
        <p:txBody>
          <a:bodyPr/>
          <a:lstStyle/>
          <a:p>
            <a:fld id="{66DF6CF8-2A4A-49DC-84A1-39ABEDB5C966}" type="slidenum">
              <a:rPr lang="en-US" smtClean="0"/>
              <a:t>4</a:t>
            </a:fld>
            <a:endParaRPr lang="en-US"/>
          </a:p>
        </p:txBody>
      </p:sp>
    </p:spTree>
    <p:extLst>
      <p:ext uri="{BB962C8B-B14F-4D97-AF65-F5344CB8AC3E}">
        <p14:creationId xmlns:p14="http://schemas.microsoft.com/office/powerpoint/2010/main" val="878523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 bit about </a:t>
            </a:r>
            <a:r>
              <a:rPr lang="en-US" dirty="0" smtClean="0"/>
              <a:t>pre-hires. I noted</a:t>
            </a:r>
            <a:r>
              <a:rPr lang="en-US" baseline="0" dirty="0" smtClean="0"/>
              <a:t> in the Canvas example that provisioning a person as a pre-hire could speed up the process IF ALL THE STARS ALIGNED CORRECTLY. That’s important because we have some problems with pre-hires and </a:t>
            </a:r>
            <a:r>
              <a:rPr lang="en-US" baseline="0" dirty="0" smtClean="0"/>
              <a:t>we’re trying to make improvements. </a:t>
            </a:r>
            <a:r>
              <a:rPr lang="en-US" baseline="0" dirty="0" err="1" smtClean="0"/>
              <a:t>P</a:t>
            </a:r>
            <a:r>
              <a:rPr lang="en-US" sz="1200" kern="1200" dirty="0" err="1" smtClean="0">
                <a:solidFill>
                  <a:schemeClr val="tx1"/>
                </a:solidFill>
                <a:effectLst/>
                <a:latin typeface="+mn-lt"/>
                <a:ea typeface="+mn-ea"/>
                <a:cs typeface="+mn-cs"/>
              </a:rPr>
              <a:t>rehire</a:t>
            </a:r>
            <a:r>
              <a:rPr lang="en-US" sz="1200" kern="1200" dirty="0" smtClean="0">
                <a:solidFill>
                  <a:schemeClr val="tx1"/>
                </a:solidFill>
                <a:effectLst/>
                <a:latin typeface="+mn-lt"/>
                <a:ea typeface="+mn-ea"/>
                <a:cs typeface="+mn-cs"/>
              </a:rPr>
              <a:t> is a term used to represent the period of time between initially entering the person into Banner as an intended employee and the completion of all hiring requirements such that the Banner employee information is complete. The typical sequence would be that a new employee would first acquire the VT-EMPLOYEE-PREHIRE affiliation and later that affiliation would change to a more permanent employee affiliation like VT-EMPLOYEE-STATE.  Today, the VT-EMPLOYEE-PREHIRE affiliation is assigned to a person based on the absence of an employee record and the presence of a mail code in Banner.  In addition, the only way that someone loses the VT-EMPLOYEE-PREHIRE affiliation is to have it replaced with a more permanent employee affiliation. This results in the following two problems: 1) A person can only be a </a:t>
            </a:r>
            <a:r>
              <a:rPr lang="en-US" sz="1200" kern="1200" dirty="0" err="1" smtClean="0">
                <a:solidFill>
                  <a:schemeClr val="tx1"/>
                </a:solidFill>
                <a:effectLst/>
                <a:latin typeface="+mn-lt"/>
                <a:ea typeface="+mn-ea"/>
                <a:cs typeface="+mn-cs"/>
              </a:rPr>
              <a:t>prehire</a:t>
            </a:r>
            <a:r>
              <a:rPr lang="en-US" sz="1200" kern="1200" dirty="0" smtClean="0">
                <a:solidFill>
                  <a:schemeClr val="tx1"/>
                </a:solidFill>
                <a:effectLst/>
                <a:latin typeface="+mn-lt"/>
                <a:ea typeface="+mn-ea"/>
                <a:cs typeface="+mn-cs"/>
              </a:rPr>
              <a:t> once. The circumstantial evidence that triggers the assignment of the </a:t>
            </a:r>
            <a:r>
              <a:rPr lang="en-US" sz="1200" kern="1200" dirty="0" err="1" smtClean="0">
                <a:solidFill>
                  <a:schemeClr val="tx1"/>
                </a:solidFill>
                <a:effectLst/>
                <a:latin typeface="+mn-lt"/>
                <a:ea typeface="+mn-ea"/>
                <a:cs typeface="+mn-cs"/>
              </a:rPr>
              <a:t>prehire</a:t>
            </a:r>
            <a:r>
              <a:rPr lang="en-US" sz="1200" kern="1200" dirty="0" smtClean="0">
                <a:solidFill>
                  <a:schemeClr val="tx1"/>
                </a:solidFill>
                <a:effectLst/>
                <a:latin typeface="+mn-lt"/>
                <a:ea typeface="+mn-ea"/>
                <a:cs typeface="+mn-cs"/>
              </a:rPr>
              <a:t> affiliation will happen only once for a given person, and many people are employed at Virginia Tech more than one time during their career. 2) Some people become “stuck” as </a:t>
            </a:r>
            <a:r>
              <a:rPr lang="en-US" sz="1200" kern="1200" dirty="0" err="1" smtClean="0">
                <a:solidFill>
                  <a:schemeClr val="tx1"/>
                </a:solidFill>
                <a:effectLst/>
                <a:latin typeface="+mn-lt"/>
                <a:ea typeface="+mn-ea"/>
                <a:cs typeface="+mn-cs"/>
              </a:rPr>
              <a:t>prehires</a:t>
            </a:r>
            <a:r>
              <a:rPr lang="en-US" sz="1200" kern="1200" dirty="0" smtClean="0">
                <a:solidFill>
                  <a:schemeClr val="tx1"/>
                </a:solidFill>
                <a:effectLst/>
                <a:latin typeface="+mn-lt"/>
                <a:ea typeface="+mn-ea"/>
                <a:cs typeface="+mn-cs"/>
              </a:rPr>
              <a:t>. Since the only way to lose the </a:t>
            </a:r>
            <a:r>
              <a:rPr lang="en-US" sz="1200" kern="1200" dirty="0" err="1" smtClean="0">
                <a:solidFill>
                  <a:schemeClr val="tx1"/>
                </a:solidFill>
                <a:effectLst/>
                <a:latin typeface="+mn-lt"/>
                <a:ea typeface="+mn-ea"/>
                <a:cs typeface="+mn-cs"/>
              </a:rPr>
              <a:t>prehire</a:t>
            </a:r>
            <a:r>
              <a:rPr lang="en-US" sz="1200" kern="1200" dirty="0" smtClean="0">
                <a:solidFill>
                  <a:schemeClr val="tx1"/>
                </a:solidFill>
                <a:effectLst/>
                <a:latin typeface="+mn-lt"/>
                <a:ea typeface="+mn-ea"/>
                <a:cs typeface="+mn-cs"/>
              </a:rPr>
              <a:t> affiliation is to have it replaced with a permanent employee affiliation, a person who does not complete the employment process becomes “orphaned” in the identity management system and remains labelled as a </a:t>
            </a:r>
            <a:r>
              <a:rPr lang="en-US" sz="1200" kern="1200" dirty="0" err="1" smtClean="0">
                <a:solidFill>
                  <a:schemeClr val="tx1"/>
                </a:solidFill>
                <a:effectLst/>
                <a:latin typeface="+mn-lt"/>
                <a:ea typeface="+mn-ea"/>
                <a:cs typeface="+mn-cs"/>
              </a:rPr>
              <a:t>prehire</a:t>
            </a:r>
            <a:r>
              <a:rPr lang="en-US" sz="1200" kern="1200" dirty="0" smtClean="0">
                <a:solidFill>
                  <a:schemeClr val="tx1"/>
                </a:solidFill>
                <a:effectLst/>
                <a:latin typeface="+mn-lt"/>
                <a:ea typeface="+mn-ea"/>
                <a:cs typeface="+mn-cs"/>
              </a:rPr>
              <a:t> indefinitely.</a:t>
            </a:r>
          </a:p>
          <a:p>
            <a:endParaRPr lang="en-US" dirty="0"/>
          </a:p>
        </p:txBody>
      </p:sp>
      <p:sp>
        <p:nvSpPr>
          <p:cNvPr id="4" name="Slide Number Placeholder 3"/>
          <p:cNvSpPr>
            <a:spLocks noGrp="1"/>
          </p:cNvSpPr>
          <p:nvPr>
            <p:ph type="sldNum" sz="quarter" idx="10"/>
          </p:nvPr>
        </p:nvSpPr>
        <p:spPr/>
        <p:txBody>
          <a:bodyPr/>
          <a:lstStyle/>
          <a:p>
            <a:fld id="{66DF6CF8-2A4A-49DC-84A1-39ABEDB5C966}" type="slidenum">
              <a:rPr lang="en-US" smtClean="0"/>
              <a:t>5</a:t>
            </a:fld>
            <a:endParaRPr lang="en-US"/>
          </a:p>
        </p:txBody>
      </p:sp>
    </p:spTree>
    <p:extLst>
      <p:ext uri="{BB962C8B-B14F-4D97-AF65-F5344CB8AC3E}">
        <p14:creationId xmlns:p14="http://schemas.microsoft.com/office/powerpoint/2010/main" val="340498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working with HR to</a:t>
            </a:r>
            <a:r>
              <a:rPr lang="en-US" baseline="0" dirty="0" smtClean="0"/>
              <a:t> implement a Banner process that can reflect individuals as employees with temporary, zero-pay jobs. The person will be set up to look like an employee but with no pay associated. The employee record will also have an expiration date assigned. The assumption is that one of two things will happen. Either the new hire will fully become an employee and this temporary, zero-pay will be replaced with their permanent job or if for some reason they don’t become an employee, the temporary job will expire and go away. This solves most of our problems with </a:t>
            </a:r>
            <a:r>
              <a:rPr lang="en-US" baseline="0" dirty="0" err="1" smtClean="0"/>
              <a:t>prehires</a:t>
            </a:r>
            <a:r>
              <a:rPr lang="en-US" baseline="0" dirty="0" smtClean="0"/>
              <a:t>. We will no longer have to rely on circumstantial evidence to assign the </a:t>
            </a:r>
            <a:r>
              <a:rPr lang="en-US" baseline="0" dirty="0" err="1" smtClean="0"/>
              <a:t>prehire</a:t>
            </a:r>
            <a:r>
              <a:rPr lang="en-US" baseline="0" dirty="0" smtClean="0"/>
              <a:t> affiliation. There will be a record in Banner with an attribute that indicates the person is a </a:t>
            </a:r>
            <a:r>
              <a:rPr lang="en-US" baseline="0" dirty="0" err="1" smtClean="0"/>
              <a:t>prehire</a:t>
            </a:r>
            <a:r>
              <a:rPr lang="en-US" baseline="0" dirty="0" smtClean="0"/>
              <a:t>. In addition, a person can be a </a:t>
            </a:r>
            <a:r>
              <a:rPr lang="en-US" baseline="0" dirty="0" err="1" smtClean="0"/>
              <a:t>prehire</a:t>
            </a:r>
            <a:r>
              <a:rPr lang="en-US" baseline="0" dirty="0" smtClean="0"/>
              <a:t> more than once because we can base the assignment on an attribute, not the presence or absence of an employee record and mail code. The “</a:t>
            </a:r>
            <a:r>
              <a:rPr lang="en-US" baseline="0" dirty="0" err="1" smtClean="0"/>
              <a:t>prehire</a:t>
            </a:r>
            <a:r>
              <a:rPr lang="en-US" baseline="0" dirty="0" smtClean="0"/>
              <a:t> purgatory”-  where someone gets stuck as a </a:t>
            </a:r>
            <a:r>
              <a:rPr lang="en-US" baseline="0" dirty="0" err="1" smtClean="0"/>
              <a:t>prehire</a:t>
            </a:r>
            <a:r>
              <a:rPr lang="en-US" baseline="0" dirty="0" smtClean="0"/>
              <a:t> forever – problem is also solved. If the person doesn’t transition into a full-fledged employee, the job expires and everything gets cleaned up. We’ll have a trigger to remove the affiliation. </a:t>
            </a:r>
            <a:endParaRPr lang="en-US" dirty="0"/>
          </a:p>
        </p:txBody>
      </p:sp>
      <p:sp>
        <p:nvSpPr>
          <p:cNvPr id="4" name="Slide Number Placeholder 3"/>
          <p:cNvSpPr>
            <a:spLocks noGrp="1"/>
          </p:cNvSpPr>
          <p:nvPr>
            <p:ph type="sldNum" sz="quarter" idx="10"/>
          </p:nvPr>
        </p:nvSpPr>
        <p:spPr/>
        <p:txBody>
          <a:bodyPr/>
          <a:lstStyle/>
          <a:p>
            <a:fld id="{66DF6CF8-2A4A-49DC-84A1-39ABEDB5C966}" type="slidenum">
              <a:rPr lang="en-US" smtClean="0"/>
              <a:t>6</a:t>
            </a:fld>
            <a:endParaRPr lang="en-US"/>
          </a:p>
        </p:txBody>
      </p:sp>
    </p:spTree>
    <p:extLst>
      <p:ext uri="{BB962C8B-B14F-4D97-AF65-F5344CB8AC3E}">
        <p14:creationId xmlns:p14="http://schemas.microsoft.com/office/powerpoint/2010/main" val="113255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a:t>
            </a:r>
            <a:r>
              <a:rPr lang="en-US" baseline="0" dirty="0" smtClean="0"/>
              <a:t> finally, a use case that will take advantage of the zero-pay process to enable access to Canvas. This doesn’t involve </a:t>
            </a:r>
            <a:r>
              <a:rPr lang="en-US" baseline="0" dirty="0" err="1" smtClean="0"/>
              <a:t>prehires</a:t>
            </a:r>
            <a:r>
              <a:rPr lang="en-US" baseline="0" dirty="0" smtClean="0"/>
              <a:t> but rather Non-State Employees. You probably know that “Non-State Employees” is the term (and affiliation) we currently use for employees that work for Virginia Tech but are not paid by Virginia Tech. Think ROTC or Foundation employees. We have another impending use case that will rely heavily on this category of employees. As many of you know, the </a:t>
            </a:r>
            <a:r>
              <a:rPr lang="en-US" baseline="0" dirty="0" err="1" smtClean="0"/>
              <a:t>Carilion</a:t>
            </a:r>
            <a:r>
              <a:rPr lang="en-US" baseline="0" dirty="0" smtClean="0"/>
              <a:t> Medical School is poised to become the ninth college of Virginia Tech in 2018. The instructors that currently teach the classes at the Medical School are physicians in private practice or at </a:t>
            </a:r>
            <a:r>
              <a:rPr lang="en-US" baseline="0" dirty="0" err="1" smtClean="0"/>
              <a:t>Carilion</a:t>
            </a:r>
            <a:r>
              <a:rPr lang="en-US" baseline="0" dirty="0" smtClean="0"/>
              <a:t> Clinic or the Veterans Administration. They are not employees of the Medical School or paid by the Medical School and thus will not be employees of Virginia Tech or be paid by Virginia Tech after the integration. The new zero-pay process will solve some of our traditional problems with the Non-State category of employees and in particular, the Medical School instructors. Today all of our Non-State employees are mostly lumped into one big bucket – everyone from a CRC employee to an ROTC faculty member - so it’s difficult to know what type of access is appropriate for the individual. We’ll have an attribute on the job record that we can use to correctly identify and affiliate the Non-State employee as a Medical School faculty member and thus be able to appropriately assign faculty access such as access as an instructor in Canvas. Another problem we have traditionally had with the way Non-State employees is that once they are created as employees in Banner, they could possibly retain their access indefinitely if the sponsoring department forgot to notify Central HR that the individual was no longer associated with VT. Since the individuals are not reflected as standard employees in Banner, the processes for terminating employees bypass them.  You can’t terminate someone that you never really hired. So, the fact that the zero-pay jobs will have termination dates as a default will enable us to cleanup the Non-State employees that are no longer associated and not renewed by their sponsoring department.</a:t>
            </a:r>
            <a:endParaRPr lang="en-US" dirty="0"/>
          </a:p>
        </p:txBody>
      </p:sp>
      <p:sp>
        <p:nvSpPr>
          <p:cNvPr id="4" name="Slide Number Placeholder 3"/>
          <p:cNvSpPr>
            <a:spLocks noGrp="1"/>
          </p:cNvSpPr>
          <p:nvPr>
            <p:ph type="sldNum" sz="quarter" idx="10"/>
          </p:nvPr>
        </p:nvSpPr>
        <p:spPr/>
        <p:txBody>
          <a:bodyPr/>
          <a:lstStyle/>
          <a:p>
            <a:fld id="{66DF6CF8-2A4A-49DC-84A1-39ABEDB5C966}" type="slidenum">
              <a:rPr lang="en-US" smtClean="0"/>
              <a:t>7</a:t>
            </a:fld>
            <a:endParaRPr lang="en-US"/>
          </a:p>
        </p:txBody>
      </p:sp>
    </p:spTree>
    <p:extLst>
      <p:ext uri="{BB962C8B-B14F-4D97-AF65-F5344CB8AC3E}">
        <p14:creationId xmlns:p14="http://schemas.microsoft.com/office/powerpoint/2010/main" val="1659273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3D0BCD-E9C1-4EC2-B257-00C8B1007AC4}"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154203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D0BCD-E9C1-4EC2-B257-00C8B1007AC4}"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6685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D0BCD-E9C1-4EC2-B257-00C8B1007AC4}"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289477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3D0BCD-E9C1-4EC2-B257-00C8B1007AC4}"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64297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D0BCD-E9C1-4EC2-B257-00C8B1007AC4}"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387719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3D0BCD-E9C1-4EC2-B257-00C8B1007AC4}"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341414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3D0BCD-E9C1-4EC2-B257-00C8B1007AC4}"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409083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D0BCD-E9C1-4EC2-B257-00C8B1007AC4}"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7096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D0BCD-E9C1-4EC2-B257-00C8B1007AC4}"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166918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D0BCD-E9C1-4EC2-B257-00C8B1007AC4}"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425490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3D0BCD-E9C1-4EC2-B257-00C8B1007AC4}"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593B-A394-4A2C-BB63-3029B18DF1FA}" type="slidenum">
              <a:rPr lang="en-US" smtClean="0"/>
              <a:t>‹#›</a:t>
            </a:fld>
            <a:endParaRPr lang="en-US"/>
          </a:p>
        </p:txBody>
      </p:sp>
    </p:spTree>
    <p:extLst>
      <p:ext uri="{BB962C8B-B14F-4D97-AF65-F5344CB8AC3E}">
        <p14:creationId xmlns:p14="http://schemas.microsoft.com/office/powerpoint/2010/main" val="103762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D0BCD-E9C1-4EC2-B257-00C8B1007AC4}" type="datetimeFigureOut">
              <a:rPr lang="en-US" smtClean="0"/>
              <a:t>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8593B-A394-4A2C-BB63-3029B18DF1FA}" type="slidenum">
              <a:rPr lang="en-US" smtClean="0"/>
              <a:t>‹#›</a:t>
            </a:fld>
            <a:endParaRPr lang="en-US"/>
          </a:p>
        </p:txBody>
      </p:sp>
    </p:spTree>
    <p:extLst>
      <p:ext uri="{BB962C8B-B14F-4D97-AF65-F5344CB8AC3E}">
        <p14:creationId xmlns:p14="http://schemas.microsoft.com/office/powerpoint/2010/main" val="315926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79048"/>
          </a:xfrm>
        </p:spPr>
        <p:txBody>
          <a:bodyPr>
            <a:normAutofit/>
          </a:bodyPr>
          <a:lstStyle/>
          <a:p>
            <a:r>
              <a:rPr lang="en-US" sz="6600" dirty="0" smtClean="0">
                <a:latin typeface="+mn-lt"/>
              </a:rPr>
              <a:t>Beyond Account Creation</a:t>
            </a:r>
            <a:endParaRPr lang="en-US" sz="6600" dirty="0">
              <a:latin typeface="+mn-lt"/>
            </a:endParaRPr>
          </a:p>
        </p:txBody>
      </p:sp>
      <p:sp>
        <p:nvSpPr>
          <p:cNvPr id="3" name="Subtitle 2"/>
          <p:cNvSpPr>
            <a:spLocks noGrp="1"/>
          </p:cNvSpPr>
          <p:nvPr>
            <p:ph type="subTitle" idx="1"/>
          </p:nvPr>
        </p:nvSpPr>
        <p:spPr>
          <a:xfrm>
            <a:off x="1524000" y="2424702"/>
            <a:ext cx="9144000" cy="3986372"/>
          </a:xfrm>
        </p:spPr>
        <p:txBody>
          <a:bodyPr>
            <a:normAutofit/>
          </a:bodyPr>
          <a:lstStyle/>
          <a:p>
            <a:r>
              <a:rPr lang="en-US" sz="4000" i="1" dirty="0" smtClean="0"/>
              <a:t>The Authorization Half of the Equation</a:t>
            </a:r>
          </a:p>
          <a:p>
            <a:endParaRPr lang="en-US" sz="3600" dirty="0"/>
          </a:p>
          <a:p>
            <a:endParaRPr lang="en-US" sz="3600" dirty="0" smtClean="0"/>
          </a:p>
          <a:p>
            <a:r>
              <a:rPr lang="en-US" sz="4800" dirty="0" smtClean="0"/>
              <a:t>Authentication + Authorization = Access</a:t>
            </a:r>
            <a:endParaRPr lang="en-US" sz="4800" dirty="0"/>
          </a:p>
        </p:txBody>
      </p:sp>
    </p:spTree>
    <p:extLst>
      <p:ext uri="{BB962C8B-B14F-4D97-AF65-F5344CB8AC3E}">
        <p14:creationId xmlns:p14="http://schemas.microsoft.com/office/powerpoint/2010/main" val="761007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latin typeface="+mn-lt"/>
              </a:rPr>
              <a:t>New Instructor Needs Access to Canvas</a:t>
            </a:r>
            <a:endParaRPr lang="en-US" sz="5400" dirty="0">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89685" y="1825625"/>
            <a:ext cx="7812629" cy="4351338"/>
          </a:xfrm>
        </p:spPr>
      </p:pic>
    </p:spTree>
    <p:extLst>
      <p:ext uri="{BB962C8B-B14F-4D97-AF65-F5344CB8AC3E}">
        <p14:creationId xmlns:p14="http://schemas.microsoft.com/office/powerpoint/2010/main" val="3256770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352" y="548641"/>
            <a:ext cx="10458316" cy="5976180"/>
          </a:xfrm>
          <a:prstGeom prst="rect">
            <a:avLst/>
          </a:prstGeom>
        </p:spPr>
      </p:pic>
    </p:spTree>
    <p:extLst>
      <p:ext uri="{BB962C8B-B14F-4D97-AF65-F5344CB8AC3E}">
        <p14:creationId xmlns:p14="http://schemas.microsoft.com/office/powerpoint/2010/main" val="2305310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mn-lt"/>
              </a:rPr>
              <a:t>Canvas Affiliations</a:t>
            </a:r>
            <a:endParaRPr lang="en-US" sz="5400" dirty="0">
              <a:latin typeface="+mn-lt"/>
            </a:endParaRPr>
          </a:p>
        </p:txBody>
      </p:sp>
      <p:sp>
        <p:nvSpPr>
          <p:cNvPr id="3" name="Content Placeholder 2"/>
          <p:cNvSpPr>
            <a:spLocks noGrp="1"/>
          </p:cNvSpPr>
          <p:nvPr>
            <p:ph idx="1"/>
          </p:nvPr>
        </p:nvSpPr>
        <p:spPr>
          <a:xfrm>
            <a:off x="838200" y="1510301"/>
            <a:ext cx="10515600" cy="5065160"/>
          </a:xfrm>
        </p:spPr>
        <p:txBody>
          <a:bodyPr>
            <a:normAutofit fontScale="92500" lnSpcReduction="10000"/>
          </a:bodyPr>
          <a:lstStyle/>
          <a:p>
            <a:endParaRPr lang="en-US" dirty="0" smtClean="0"/>
          </a:p>
          <a:p>
            <a:r>
              <a:rPr lang="en-US" sz="3900" dirty="0" smtClean="0"/>
              <a:t>VT-STUDENT-FUTURE, VT-STUDENT-ENROLLED, </a:t>
            </a:r>
          </a:p>
          <a:p>
            <a:pPr marL="0" indent="0">
              <a:buNone/>
            </a:pPr>
            <a:r>
              <a:rPr lang="en-US" sz="3900" dirty="0"/>
              <a:t>	</a:t>
            </a:r>
            <a:r>
              <a:rPr lang="en-US" sz="3900" dirty="0" smtClean="0"/>
              <a:t>VT-STUDENT-NEW-ADMIT, VT-STUDENT-RECENT</a:t>
            </a:r>
          </a:p>
          <a:p>
            <a:r>
              <a:rPr lang="en-US" sz="3900" dirty="0" smtClean="0"/>
              <a:t>VT-STAFF, </a:t>
            </a:r>
            <a:r>
              <a:rPr lang="en-US" sz="3900" dirty="0" smtClean="0"/>
              <a:t>VT-FACULTY, </a:t>
            </a:r>
            <a:r>
              <a:rPr lang="en-US" sz="4000" dirty="0" smtClean="0"/>
              <a:t>VT-EMPLOYEE-NON-STATE, </a:t>
            </a:r>
          </a:p>
          <a:p>
            <a:pPr marL="0" indent="0">
              <a:buNone/>
            </a:pPr>
            <a:r>
              <a:rPr lang="en-US" sz="4000" dirty="0" smtClean="0"/>
              <a:t>	VT-AFFILIATE-LCI, VT-EMPLOYEE-PREHIRE</a:t>
            </a:r>
            <a:endParaRPr lang="en-US" sz="3900" dirty="0"/>
          </a:p>
          <a:p>
            <a:r>
              <a:rPr lang="en-US" sz="3900" dirty="0" smtClean="0"/>
              <a:t>VCOM-STUDENT-ENROLLED, VCOM-STAFF, </a:t>
            </a:r>
            <a:endParaRPr lang="en-US" sz="3900" dirty="0" smtClean="0"/>
          </a:p>
          <a:p>
            <a:pPr marL="0" indent="0">
              <a:buNone/>
            </a:pPr>
            <a:r>
              <a:rPr lang="en-US" sz="3900" dirty="0"/>
              <a:t>	</a:t>
            </a:r>
            <a:r>
              <a:rPr lang="en-US" sz="3900" dirty="0" smtClean="0"/>
              <a:t>VCOM-FACULTY</a:t>
            </a:r>
            <a:endParaRPr lang="en-US" sz="3900" dirty="0" smtClean="0"/>
          </a:p>
          <a:p>
            <a:r>
              <a:rPr lang="en-US" sz="3900" dirty="0" smtClean="0"/>
              <a:t>VTC-STUDENT-ENROLLED, VTC-STAFF, VTC-FACULTY</a:t>
            </a:r>
          </a:p>
          <a:p>
            <a:r>
              <a:rPr lang="en-US" sz="3900" dirty="0" smtClean="0"/>
              <a:t>VT-GUEST</a:t>
            </a:r>
            <a:endParaRPr lang="en-US" sz="3900" dirty="0" smtClean="0"/>
          </a:p>
        </p:txBody>
      </p:sp>
    </p:spTree>
    <p:extLst>
      <p:ext uri="{BB962C8B-B14F-4D97-AF65-F5344CB8AC3E}">
        <p14:creationId xmlns:p14="http://schemas.microsoft.com/office/powerpoint/2010/main" val="316565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mn-lt"/>
              </a:rPr>
              <a:t>Problems with </a:t>
            </a:r>
            <a:r>
              <a:rPr lang="en-US" sz="5400" dirty="0" err="1" smtClean="0">
                <a:latin typeface="+mn-lt"/>
              </a:rPr>
              <a:t>Prehire</a:t>
            </a:r>
            <a:endParaRPr lang="en-US" sz="5400" dirty="0">
              <a:latin typeface="+mn-lt"/>
            </a:endParaRPr>
          </a:p>
        </p:txBody>
      </p:sp>
      <p:sp>
        <p:nvSpPr>
          <p:cNvPr id="3" name="Content Placeholder 2"/>
          <p:cNvSpPr>
            <a:spLocks noGrp="1"/>
          </p:cNvSpPr>
          <p:nvPr>
            <p:ph idx="1"/>
          </p:nvPr>
        </p:nvSpPr>
        <p:spPr>
          <a:xfrm>
            <a:off x="838200" y="1825624"/>
            <a:ext cx="10515600" cy="4441611"/>
          </a:xfrm>
        </p:spPr>
        <p:txBody>
          <a:bodyPr>
            <a:noAutofit/>
          </a:bodyPr>
          <a:lstStyle/>
          <a:p>
            <a:r>
              <a:rPr lang="en-US" sz="3600" dirty="0" smtClean="0"/>
              <a:t>Time between initial entry into Banner and completion of hiring </a:t>
            </a:r>
          </a:p>
          <a:p>
            <a:r>
              <a:rPr lang="en-US" sz="3600" dirty="0" smtClean="0"/>
              <a:t>Based on absence of employee record and presence of mail code in Banner</a:t>
            </a:r>
          </a:p>
          <a:p>
            <a:r>
              <a:rPr lang="en-US" sz="3600" dirty="0" smtClean="0"/>
              <a:t>Removed only by replacement with permanent employee affiliation</a:t>
            </a:r>
          </a:p>
          <a:p>
            <a:r>
              <a:rPr lang="en-US" sz="3600" dirty="0" smtClean="0"/>
              <a:t>A </a:t>
            </a:r>
            <a:r>
              <a:rPr lang="en-US" sz="3600" dirty="0"/>
              <a:t>person can only be a </a:t>
            </a:r>
            <a:r>
              <a:rPr lang="en-US" sz="3600" dirty="0" err="1"/>
              <a:t>prehire</a:t>
            </a:r>
            <a:r>
              <a:rPr lang="en-US" sz="3600" dirty="0"/>
              <a:t> </a:t>
            </a:r>
            <a:r>
              <a:rPr lang="en-US" sz="3600" dirty="0" smtClean="0"/>
              <a:t>once</a:t>
            </a:r>
          </a:p>
          <a:p>
            <a:r>
              <a:rPr lang="en-US" sz="3600" dirty="0"/>
              <a:t>Some people become “stuck” as </a:t>
            </a:r>
            <a:r>
              <a:rPr lang="en-US" sz="3600" dirty="0" err="1" smtClean="0"/>
              <a:t>prehires</a:t>
            </a:r>
            <a:endParaRPr lang="en-US" sz="3600" u="none" strike="noStrike" dirty="0" smtClean="0">
              <a:effectLst/>
            </a:endParaRPr>
          </a:p>
        </p:txBody>
      </p:sp>
    </p:spTree>
    <p:extLst>
      <p:ext uri="{BB962C8B-B14F-4D97-AF65-F5344CB8AC3E}">
        <p14:creationId xmlns:p14="http://schemas.microsoft.com/office/powerpoint/2010/main" val="73957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mn-lt"/>
              </a:rPr>
              <a:t>The Zero-Pay Process</a:t>
            </a:r>
            <a:endParaRPr lang="en-US" sz="5400" dirty="0">
              <a:latin typeface="+mn-lt"/>
            </a:endParaRPr>
          </a:p>
        </p:txBody>
      </p:sp>
      <p:sp>
        <p:nvSpPr>
          <p:cNvPr id="3" name="Content Placeholder 2"/>
          <p:cNvSpPr>
            <a:spLocks noGrp="1"/>
          </p:cNvSpPr>
          <p:nvPr>
            <p:ph idx="1"/>
          </p:nvPr>
        </p:nvSpPr>
        <p:spPr/>
        <p:txBody>
          <a:bodyPr>
            <a:normAutofit/>
          </a:bodyPr>
          <a:lstStyle/>
          <a:p>
            <a:endParaRPr lang="en-US" sz="3600" dirty="0" smtClean="0"/>
          </a:p>
          <a:p>
            <a:r>
              <a:rPr lang="en-US" sz="3600" dirty="0" smtClean="0"/>
              <a:t>New hire will be entered into Banner with a temporary, zero-pay job</a:t>
            </a:r>
          </a:p>
          <a:p>
            <a:r>
              <a:rPr lang="en-US" sz="3600" dirty="0" smtClean="0"/>
              <a:t>Can use attribute to assign </a:t>
            </a:r>
            <a:r>
              <a:rPr lang="en-US" sz="3600" dirty="0" err="1" smtClean="0"/>
              <a:t>prehire</a:t>
            </a:r>
            <a:r>
              <a:rPr lang="en-US" sz="3600" dirty="0" smtClean="0"/>
              <a:t> affiliation</a:t>
            </a:r>
          </a:p>
          <a:p>
            <a:pPr lvl="0"/>
            <a:r>
              <a:rPr lang="en-US" sz="3600" dirty="0" smtClean="0"/>
              <a:t>An </a:t>
            </a:r>
            <a:r>
              <a:rPr lang="en-US" sz="3600" dirty="0"/>
              <a:t>individual </a:t>
            </a:r>
            <a:r>
              <a:rPr lang="en-US" sz="3600" dirty="0" smtClean="0"/>
              <a:t>can </a:t>
            </a:r>
            <a:r>
              <a:rPr lang="en-US" sz="3600" dirty="0"/>
              <a:t>be a </a:t>
            </a:r>
            <a:r>
              <a:rPr lang="en-US" sz="3600" dirty="0" err="1"/>
              <a:t>prehire</a:t>
            </a:r>
            <a:r>
              <a:rPr lang="en-US" sz="3600" dirty="0"/>
              <a:t> more than </a:t>
            </a:r>
            <a:r>
              <a:rPr lang="en-US" sz="3600" dirty="0" smtClean="0"/>
              <a:t>once</a:t>
            </a:r>
            <a:endParaRPr lang="en-US" sz="3600" dirty="0"/>
          </a:p>
          <a:p>
            <a:pPr lvl="0"/>
            <a:r>
              <a:rPr lang="en-US" sz="3600" dirty="0"/>
              <a:t>No more “</a:t>
            </a:r>
            <a:r>
              <a:rPr lang="en-US" sz="3600" dirty="0" err="1"/>
              <a:t>Prehire</a:t>
            </a:r>
            <a:r>
              <a:rPr lang="en-US" sz="3600" dirty="0"/>
              <a:t> Purgatory” </a:t>
            </a:r>
            <a:r>
              <a:rPr lang="en-US" sz="3600" dirty="0" smtClean="0"/>
              <a:t>- Trigger </a:t>
            </a:r>
            <a:r>
              <a:rPr lang="en-US" sz="3600" dirty="0"/>
              <a:t>removal of the </a:t>
            </a:r>
            <a:r>
              <a:rPr lang="en-US" sz="3600" dirty="0" err="1"/>
              <a:t>prehire</a:t>
            </a:r>
            <a:r>
              <a:rPr lang="en-US" sz="3600" dirty="0"/>
              <a:t> affiliation once the zero-pay job </a:t>
            </a:r>
            <a:r>
              <a:rPr lang="en-US" sz="3600" dirty="0" smtClean="0"/>
              <a:t>expires</a:t>
            </a:r>
          </a:p>
          <a:p>
            <a:endParaRPr lang="en-US" sz="3600" dirty="0"/>
          </a:p>
        </p:txBody>
      </p:sp>
    </p:spTree>
    <p:extLst>
      <p:ext uri="{BB962C8B-B14F-4D97-AF65-F5344CB8AC3E}">
        <p14:creationId xmlns:p14="http://schemas.microsoft.com/office/powerpoint/2010/main" val="294844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661"/>
            <a:ext cx="10515600" cy="1516027"/>
          </a:xfrm>
        </p:spPr>
        <p:txBody>
          <a:bodyPr>
            <a:noAutofit/>
          </a:bodyPr>
          <a:lstStyle/>
          <a:p>
            <a:pPr algn="ctr"/>
            <a:r>
              <a:rPr lang="en-US" sz="5400" dirty="0" smtClean="0">
                <a:latin typeface="+mn-lt"/>
              </a:rPr>
              <a:t>Non-State Employees and the </a:t>
            </a:r>
            <a:br>
              <a:rPr lang="en-US" sz="5400" dirty="0" smtClean="0">
                <a:latin typeface="+mn-lt"/>
              </a:rPr>
            </a:br>
            <a:r>
              <a:rPr lang="en-US" sz="5400" dirty="0" smtClean="0">
                <a:latin typeface="+mn-lt"/>
              </a:rPr>
              <a:t>Zero-Pay Process</a:t>
            </a:r>
            <a:endParaRPr lang="en-US" sz="5400" dirty="0">
              <a:latin typeface="+mn-lt"/>
            </a:endParaRPr>
          </a:p>
        </p:txBody>
      </p:sp>
      <p:sp>
        <p:nvSpPr>
          <p:cNvPr id="3" name="Content Placeholder 2"/>
          <p:cNvSpPr>
            <a:spLocks noGrp="1"/>
          </p:cNvSpPr>
          <p:nvPr>
            <p:ph idx="1"/>
          </p:nvPr>
        </p:nvSpPr>
        <p:spPr>
          <a:xfrm>
            <a:off x="838200" y="2041383"/>
            <a:ext cx="10515600" cy="4351338"/>
          </a:xfrm>
        </p:spPr>
        <p:txBody>
          <a:bodyPr>
            <a:normAutofit fontScale="92500" lnSpcReduction="20000"/>
          </a:bodyPr>
          <a:lstStyle/>
          <a:p>
            <a:r>
              <a:rPr lang="en-US" sz="3900" dirty="0" err="1" smtClean="0"/>
              <a:t>Carilion</a:t>
            </a:r>
            <a:r>
              <a:rPr lang="en-US" sz="3900" dirty="0" smtClean="0"/>
              <a:t> School of Medicine instructors</a:t>
            </a:r>
          </a:p>
          <a:p>
            <a:r>
              <a:rPr lang="en-US" sz="3900" dirty="0" smtClean="0"/>
              <a:t>Will teach Medical School classes but not be paid by Virginia Tech</a:t>
            </a:r>
          </a:p>
          <a:p>
            <a:r>
              <a:rPr lang="en-US" sz="3900" dirty="0" smtClean="0"/>
              <a:t> Zero-pay jobs can be created</a:t>
            </a:r>
          </a:p>
          <a:p>
            <a:r>
              <a:rPr lang="en-US" sz="3900" dirty="0" smtClean="0"/>
              <a:t>Attribute will enable association with the Medical School</a:t>
            </a:r>
          </a:p>
          <a:p>
            <a:r>
              <a:rPr lang="en-US" sz="3900" dirty="0" smtClean="0"/>
              <a:t>Enable appropriate assignment of access</a:t>
            </a:r>
          </a:p>
          <a:p>
            <a:r>
              <a:rPr lang="en-US" sz="3900" dirty="0" smtClean="0"/>
              <a:t>Expiration of job will enable cleanup of inactive instructors</a:t>
            </a:r>
          </a:p>
          <a:p>
            <a:endParaRPr lang="en-US" sz="3600" dirty="0"/>
          </a:p>
        </p:txBody>
      </p:sp>
    </p:spTree>
    <p:extLst>
      <p:ext uri="{BB962C8B-B14F-4D97-AF65-F5344CB8AC3E}">
        <p14:creationId xmlns:p14="http://schemas.microsoft.com/office/powerpoint/2010/main" val="1396229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38390"/>
          </a:xfrm>
        </p:spPr>
        <p:txBody>
          <a:bodyPr>
            <a:normAutofit/>
          </a:bodyPr>
          <a:lstStyle/>
          <a:p>
            <a:pPr algn="ctr"/>
            <a:r>
              <a:rPr lang="en-US" sz="5400" dirty="0" smtClean="0">
                <a:latin typeface="+mn-lt"/>
              </a:rPr>
              <a:t>Time for Questions….</a:t>
            </a:r>
            <a:endParaRPr lang="en-US" sz="5400" dirty="0">
              <a:latin typeface="+mn-lt"/>
            </a:endParaRPr>
          </a:p>
        </p:txBody>
      </p:sp>
      <p:sp>
        <p:nvSpPr>
          <p:cNvPr id="3" name="Content Placeholder 2"/>
          <p:cNvSpPr>
            <a:spLocks noGrp="1"/>
          </p:cNvSpPr>
          <p:nvPr>
            <p:ph idx="1"/>
          </p:nvPr>
        </p:nvSpPr>
        <p:spPr>
          <a:xfrm>
            <a:off x="838200" y="5095982"/>
            <a:ext cx="10515600" cy="1080980"/>
          </a:xfrm>
        </p:spPr>
        <p:txBody>
          <a:bodyPr/>
          <a:lstStyle/>
          <a:p>
            <a:endParaRPr lang="en-US" dirty="0"/>
          </a:p>
        </p:txBody>
      </p:sp>
    </p:spTree>
    <p:extLst>
      <p:ext uri="{BB962C8B-B14F-4D97-AF65-F5344CB8AC3E}">
        <p14:creationId xmlns:p14="http://schemas.microsoft.com/office/powerpoint/2010/main" val="1518348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1290</Words>
  <Application>Microsoft Office PowerPoint</Application>
  <PresentationFormat>Widescreen</PresentationFormat>
  <Paragraphs>49</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Beyond Account Creation</vt:lpstr>
      <vt:lpstr>New Instructor Needs Access to Canvas</vt:lpstr>
      <vt:lpstr>PowerPoint Presentation</vt:lpstr>
      <vt:lpstr>Canvas Affiliations</vt:lpstr>
      <vt:lpstr>Problems with Prehire</vt:lpstr>
      <vt:lpstr>The Zero-Pay Process</vt:lpstr>
      <vt:lpstr>Non-State Employees and the  Zero-Pay Process</vt:lpstr>
      <vt:lpstr>Time for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Herrington, Karen</dc:creator>
  <cp:lastModifiedBy>Herrington, Karen</cp:lastModifiedBy>
  <cp:revision>52</cp:revision>
  <dcterms:created xsi:type="dcterms:W3CDTF">2017-11-04T01:12:49Z</dcterms:created>
  <dcterms:modified xsi:type="dcterms:W3CDTF">2017-11-06T21:09:36Z</dcterms:modified>
</cp:coreProperties>
</file>