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256" r:id="rId3"/>
    <p:sldId id="363" r:id="rId4"/>
    <p:sldId id="257" r:id="rId5"/>
    <p:sldId id="262" r:id="rId6"/>
    <p:sldId id="266" r:id="rId7"/>
    <p:sldId id="277" r:id="rId8"/>
    <p:sldId id="261" r:id="rId9"/>
    <p:sldId id="269" r:id="rId10"/>
    <p:sldId id="368" r:id="rId11"/>
    <p:sldId id="369" r:id="rId12"/>
    <p:sldId id="364" r:id="rId13"/>
    <p:sldId id="365" r:id="rId14"/>
    <p:sldId id="366" r:id="rId15"/>
    <p:sldId id="367" r:id="rId16"/>
    <p:sldId id="267" r:id="rId17"/>
  </p:sldIdLst>
  <p:sldSz cx="12192000" cy="6858000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</p:embeddedFont>
    <p:embeddedFont>
      <p:font typeface="Myriad Pro" panose="020B0503030403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F"/>
    <a:srgbClr val="2D51A9"/>
    <a:srgbClr val="6BCCDE"/>
    <a:srgbClr val="043464"/>
    <a:srgbClr val="F05559"/>
    <a:srgbClr val="FFFFFF"/>
    <a:srgbClr val="193663"/>
    <a:srgbClr val="F70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09" autoAdjust="0"/>
    <p:restoredTop sz="79447"/>
  </p:normalViewPr>
  <p:slideViewPr>
    <p:cSldViewPr snapToGrid="0">
      <p:cViewPr varScale="1">
        <p:scale>
          <a:sx n="83" d="100"/>
          <a:sy n="83" d="100"/>
        </p:scale>
        <p:origin x="8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EC265F-AF9C-4D29-9D61-466712296811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BF6B7B-3403-4C6E-891F-CD41492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6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BEE7ED-FA45-4470-848B-D5E01CEE088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367D20-8341-44DA-B395-6FF3E8749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States have more CAEs than Virginia (10) – we want to</a:t>
            </a:r>
            <a:r>
              <a:rPr lang="en-US" baseline="0" dirty="0"/>
              <a:t> be at the top!</a:t>
            </a:r>
          </a:p>
          <a:p>
            <a:endParaRPr lang="en-US" baseline="0" dirty="0"/>
          </a:p>
          <a:p>
            <a:r>
              <a:rPr lang="en-US" baseline="0" dirty="0"/>
              <a:t>Florida: 14</a:t>
            </a:r>
          </a:p>
          <a:p>
            <a:r>
              <a:rPr lang="en-US" baseline="0" dirty="0"/>
              <a:t>Maryland: 17</a:t>
            </a:r>
          </a:p>
          <a:p>
            <a:r>
              <a:rPr lang="en-US" baseline="0" dirty="0"/>
              <a:t>New York: 12</a:t>
            </a:r>
          </a:p>
          <a:p>
            <a:r>
              <a:rPr lang="en-US" baseline="0" dirty="0"/>
              <a:t>Texas: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7D20-8341-44DA-B395-6FF3E8749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7D20-8341-44DA-B395-6FF3E8749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" y="0"/>
            <a:ext cx="12342124" cy="6857999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874758" y="3343701"/>
            <a:ext cx="4467367" cy="2374711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488" y="1381732"/>
            <a:ext cx="7375695" cy="3193577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73573" y="-1877"/>
            <a:ext cx="237744" cy="1648914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55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316" y="1647037"/>
            <a:ext cx="6480600" cy="266296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573" y="5313303"/>
            <a:ext cx="5170745" cy="12769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51549" y="5209085"/>
            <a:ext cx="237744" cy="1648914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555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17" y="3458181"/>
            <a:ext cx="3689444" cy="21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2123"/>
            <a:ext cx="10515600" cy="1325563"/>
          </a:xfrm>
        </p:spPr>
        <p:txBody>
          <a:bodyPr/>
          <a:lstStyle>
            <a:lvl1pPr>
              <a:defRPr>
                <a:solidFill>
                  <a:srgbClr val="1936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6150587"/>
            <a:ext cx="2676525" cy="7074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4306"/>
            <a:ext cx="12192000" cy="1672646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9519273" y="-766643"/>
            <a:ext cx="237744" cy="5107711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2854686" y="3531101"/>
            <a:ext cx="237745" cy="59676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57" y="6374351"/>
            <a:ext cx="567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cap="none" normalizeH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</a:t>
            </a:r>
            <a:r>
              <a:rPr lang="en-US" sz="1200" b="1" i="1" cap="none" normalizeH="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Virginia a National Resource for Cybersecurity Education</a:t>
            </a:r>
            <a:endParaRPr lang="en-US" sz="1200" b="1" i="1" cap="none" normalizeH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3522317" y="3111488"/>
            <a:ext cx="234467" cy="7279104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6200000">
            <a:off x="2864960" y="3520827"/>
            <a:ext cx="237745" cy="59676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6150587"/>
            <a:ext cx="2676525" cy="70741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031" y="6364077"/>
            <a:ext cx="567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cap="none" normalizeH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</a:t>
            </a:r>
            <a:r>
              <a:rPr lang="en-US" sz="1200" b="1" i="1" cap="none" normalizeH="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Virginia a National Resource for Cybersecurity Education</a:t>
            </a:r>
            <a:endParaRPr lang="en-US" sz="1200" b="1" i="1" cap="none" normalizeH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4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4459899"/>
          </a:xfrm>
        </p:spPr>
        <p:txBody>
          <a:bodyPr/>
          <a:lstStyle>
            <a:lvl1pPr>
              <a:defRPr>
                <a:solidFill>
                  <a:srgbClr val="043464"/>
                </a:solidFill>
              </a:defRPr>
            </a:lvl1pPr>
            <a:lvl2pPr>
              <a:defRPr>
                <a:solidFill>
                  <a:srgbClr val="043464"/>
                </a:solidFill>
              </a:defRPr>
            </a:lvl2pPr>
            <a:lvl3pPr>
              <a:defRPr>
                <a:solidFill>
                  <a:srgbClr val="043464"/>
                </a:solidFill>
              </a:defRPr>
            </a:lvl3pPr>
            <a:lvl4pPr>
              <a:defRPr>
                <a:solidFill>
                  <a:srgbClr val="043464"/>
                </a:solidFill>
              </a:defRPr>
            </a:lvl4pPr>
            <a:lvl5pPr>
              <a:defRPr>
                <a:solidFill>
                  <a:srgbClr val="043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3522317" y="3101214"/>
            <a:ext cx="234467" cy="7279104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3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77"/>
            <a:ext cx="2676525" cy="7074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6200000">
            <a:off x="9089295" y="-2651374"/>
            <a:ext cx="237745" cy="59676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36366" y="191876"/>
            <a:ext cx="567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cap="none" normalizeH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</a:t>
            </a:r>
            <a:r>
              <a:rPr lang="en-US" sz="1200" b="1" i="1" cap="none" normalizeH="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Virginia a National Resource for Cybersecurity Education</a:t>
            </a:r>
            <a:endParaRPr lang="en-US" sz="1200" b="1" i="1" cap="none" normalizeH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8435214" y="-3524291"/>
            <a:ext cx="234467" cy="7279104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708484"/>
            <a:ext cx="12192000" cy="51495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70848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3" y="704088"/>
            <a:ext cx="8412495" cy="638280"/>
          </a:xfrm>
          <a:noFill/>
        </p:spPr>
        <p:txBody>
          <a:bodyPr anchor="b">
            <a:normAutofit/>
          </a:bodyPr>
          <a:lstStyle>
            <a:lvl1pPr>
              <a:defRPr sz="3600">
                <a:solidFill>
                  <a:srgbClr val="F055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03694" y="1708484"/>
            <a:ext cx="7364412" cy="3249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53912"/>
            <a:ext cx="2663943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2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7944144" cy="6858000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172" y="11488"/>
            <a:ext cx="3883363" cy="226549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08118" y="3956349"/>
            <a:ext cx="236027" cy="2901651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8548950" y="2981325"/>
            <a:ext cx="3145806" cy="3076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Virginia a national resource for cybersecurity education.</a:t>
            </a:r>
          </a:p>
          <a:p>
            <a:pPr marL="0" indent="0">
              <a:buNone/>
            </a:pPr>
            <a:endParaRPr lang="en-US" dirty="0">
              <a:solidFill>
                <a:srgbClr val="1936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 WITH US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@</a:t>
            </a:r>
            <a:r>
              <a:rPr lang="en-US" sz="2400" dirty="0" err="1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VaCyberRange</a:t>
            </a:r>
            <a:endParaRPr lang="en-US" sz="2400" dirty="0">
              <a:solidFill>
                <a:srgbClr val="1936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virginiacyberrange.org</a:t>
            </a: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1713494" y="-1707536"/>
            <a:ext cx="236027" cy="3657600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8221" cy="619208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253475"/>
              </a:clrFrom>
              <a:clrTo>
                <a:srgbClr val="25347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950" y="4707211"/>
            <a:ext cx="703114" cy="7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" y="0"/>
            <a:ext cx="12342124" cy="6857999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874758" y="3343701"/>
            <a:ext cx="4467367" cy="2374711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488" y="1381732"/>
            <a:ext cx="7375695" cy="3193577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73573" y="-1877"/>
            <a:ext cx="237744" cy="1648914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55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316" y="1647037"/>
            <a:ext cx="6480600" cy="266296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573" y="5313303"/>
            <a:ext cx="5170745" cy="12769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51549" y="5209085"/>
            <a:ext cx="237744" cy="1648914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555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17" y="3458181"/>
            <a:ext cx="3689444" cy="21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7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877"/>
            <a:ext cx="12192000" cy="16925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663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6150587"/>
            <a:ext cx="2676525" cy="707413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 rot="16200000">
            <a:off x="2067302" y="-2069178"/>
            <a:ext cx="177905" cy="4312508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ecurityintelligence.com/wp-content/uploads/2016/11/capture_the_flag-630x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444"/>
            <a:ext cx="14124793" cy="68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544719" y="0"/>
            <a:ext cx="5774190" cy="6858000"/>
          </a:xfrm>
          <a:prstGeom prst="rect">
            <a:avLst/>
          </a:prstGeom>
          <a:solidFill>
            <a:srgbClr val="04346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63147"/>
            <a:ext cx="2663943" cy="704088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 rot="16200000">
            <a:off x="4302209" y="-3646433"/>
            <a:ext cx="923637" cy="9528058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845415"/>
            <a:ext cx="10753437" cy="7247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74" y="1575083"/>
            <a:ext cx="10746661" cy="4597297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8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877"/>
            <a:ext cx="12192000" cy="6859877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74" y="1575084"/>
            <a:ext cx="10746662" cy="4308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6" name="Rectangle 95"/>
          <p:cNvSpPr/>
          <p:nvPr userDrawn="1"/>
        </p:nvSpPr>
        <p:spPr>
          <a:xfrm rot="16200000">
            <a:off x="4302209" y="-3646433"/>
            <a:ext cx="923637" cy="9528058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 userDrawn="1"/>
        </p:nvSpPr>
        <p:spPr>
          <a:xfrm>
            <a:off x="247968" y="4375450"/>
            <a:ext cx="237744" cy="2487168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63147"/>
            <a:ext cx="2663943" cy="70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845415"/>
            <a:ext cx="10753437" cy="7247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2414552" y="-1906555"/>
            <a:ext cx="278603" cy="5107711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4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1" y="1"/>
            <a:ext cx="8870043" cy="686723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81" y="883552"/>
            <a:ext cx="6267438" cy="1086047"/>
          </a:xfrm>
        </p:spPr>
        <p:txBody>
          <a:bodyPr anchor="ctr"/>
          <a:lstStyle>
            <a:lvl1pPr>
              <a:defRPr sz="36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81" y="1969600"/>
            <a:ext cx="6267438" cy="3811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" y="6153912"/>
            <a:ext cx="2663943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1301507" y="-700416"/>
            <a:ext cx="283464" cy="2884473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877"/>
            <a:ext cx="12192000" cy="16925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663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6150587"/>
            <a:ext cx="2676525" cy="707413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 rot="16200000">
            <a:off x="2067302" y="-2069178"/>
            <a:ext cx="177905" cy="4312508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0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" y="1"/>
            <a:ext cx="12190997" cy="686723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81" y="883552"/>
            <a:ext cx="6267438" cy="1086047"/>
          </a:xfrm>
        </p:spPr>
        <p:txBody>
          <a:bodyPr anchor="ctr"/>
          <a:lstStyle>
            <a:lvl1pPr>
              <a:defRPr sz="36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81" y="1969600"/>
            <a:ext cx="6267438" cy="3811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" y="6153912"/>
            <a:ext cx="2663943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1301507" y="-700416"/>
            <a:ext cx="283464" cy="2884473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7971915" y="101851"/>
            <a:ext cx="3963414" cy="3236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7971915" y="3493778"/>
            <a:ext cx="3963414" cy="3236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1999" cy="686723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463" y="369400"/>
            <a:ext cx="5818773" cy="1600200"/>
          </a:xfrm>
        </p:spPr>
        <p:txBody>
          <a:bodyPr anchor="b"/>
          <a:lstStyle>
            <a:lvl1pPr>
              <a:defRPr sz="36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284" y="156421"/>
            <a:ext cx="4957012" cy="3188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463" y="1969600"/>
            <a:ext cx="5818773" cy="3811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108284" y="3513229"/>
            <a:ext cx="4957012" cy="3188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63147"/>
            <a:ext cx="2663943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10608031" y="-700416"/>
            <a:ext cx="283464" cy="2884473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4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6861090" cy="6858000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65125"/>
            <a:ext cx="608012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55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825625"/>
            <a:ext cx="60801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61089" y="365125"/>
            <a:ext cx="5181600" cy="1223962"/>
          </a:xfrm>
        </p:spPr>
        <p:txBody>
          <a:bodyPr/>
          <a:lstStyle>
            <a:lvl1pPr>
              <a:defRPr>
                <a:solidFill>
                  <a:srgbClr val="F05559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61089" y="2265598"/>
            <a:ext cx="5181600" cy="1365250"/>
          </a:xfrm>
        </p:spPr>
        <p:txBody>
          <a:bodyPr/>
          <a:lstStyle>
            <a:lvl1pPr>
              <a:defRPr>
                <a:solidFill>
                  <a:srgbClr val="F05559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861089" y="4307359"/>
            <a:ext cx="5181600" cy="1365250"/>
          </a:xfrm>
        </p:spPr>
        <p:txBody>
          <a:bodyPr/>
          <a:lstStyle>
            <a:lvl1pPr>
              <a:defRPr>
                <a:solidFill>
                  <a:srgbClr val="F05559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21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2550695" cy="1714500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50695" y="1"/>
            <a:ext cx="9641305" cy="1714499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37" y="521715"/>
            <a:ext cx="8594558" cy="705512"/>
          </a:xfrm>
        </p:spPr>
        <p:txBody>
          <a:bodyPr>
            <a:normAutofit/>
          </a:bodyPr>
          <a:lstStyle>
            <a:lvl1pPr>
              <a:defRPr sz="40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72642" y="1826794"/>
            <a:ext cx="11522053" cy="4706353"/>
          </a:xfrm>
        </p:spPr>
        <p:txBody>
          <a:bodyPr/>
          <a:lstStyle>
            <a:lvl1pPr>
              <a:defRPr>
                <a:solidFill>
                  <a:srgbClr val="6BCCDE"/>
                </a:solidFill>
              </a:defRPr>
            </a:lvl1pPr>
            <a:lvl2pPr>
              <a:defRPr>
                <a:solidFill>
                  <a:srgbClr val="043464"/>
                </a:solidFill>
              </a:defRPr>
            </a:lvl2pPr>
            <a:lvl3pPr>
              <a:defRPr>
                <a:solidFill>
                  <a:srgbClr val="043464"/>
                </a:solidFill>
              </a:defRPr>
            </a:lvl3pPr>
            <a:lvl4pPr>
              <a:defRPr>
                <a:solidFill>
                  <a:srgbClr val="043464"/>
                </a:solidFill>
              </a:defRPr>
            </a:lvl4pPr>
            <a:lvl5pPr>
              <a:defRPr>
                <a:solidFill>
                  <a:srgbClr val="04346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2" y="270095"/>
            <a:ext cx="2205412" cy="12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2123"/>
            <a:ext cx="10515600" cy="1325563"/>
          </a:xfrm>
        </p:spPr>
        <p:txBody>
          <a:bodyPr/>
          <a:lstStyle>
            <a:lvl1pPr>
              <a:defRPr>
                <a:solidFill>
                  <a:srgbClr val="1936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6150587"/>
            <a:ext cx="2676525" cy="7074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4306"/>
            <a:ext cx="12192000" cy="1672646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9519273" y="-766643"/>
            <a:ext cx="237744" cy="5107711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2854686" y="3531101"/>
            <a:ext cx="237745" cy="59676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57" y="6374351"/>
            <a:ext cx="567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cap="none" normalizeH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</a:t>
            </a:r>
            <a:r>
              <a:rPr lang="en-US" sz="1200" b="1" i="1" cap="none" normalizeH="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Virginia a National Resource for Cybersecurity Education</a:t>
            </a:r>
            <a:endParaRPr lang="en-US" sz="1200" b="1" i="1" cap="none" normalizeH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3522317" y="3111488"/>
            <a:ext cx="234467" cy="7279104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6200000">
            <a:off x="2864960" y="3520827"/>
            <a:ext cx="237745" cy="59676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6150587"/>
            <a:ext cx="2676525" cy="70741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031" y="6364077"/>
            <a:ext cx="567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cap="none" normalizeH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</a:t>
            </a:r>
            <a:r>
              <a:rPr lang="en-US" sz="1200" b="1" i="1" cap="none" normalizeH="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Virginia a National Resource for Cybersecurity Education</a:t>
            </a:r>
            <a:endParaRPr lang="en-US" sz="1200" b="1" i="1" cap="none" normalizeH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4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4459899"/>
          </a:xfrm>
        </p:spPr>
        <p:txBody>
          <a:bodyPr/>
          <a:lstStyle>
            <a:lvl1pPr>
              <a:defRPr>
                <a:solidFill>
                  <a:srgbClr val="043464"/>
                </a:solidFill>
              </a:defRPr>
            </a:lvl1pPr>
            <a:lvl2pPr>
              <a:defRPr>
                <a:solidFill>
                  <a:srgbClr val="043464"/>
                </a:solidFill>
              </a:defRPr>
            </a:lvl2pPr>
            <a:lvl3pPr>
              <a:defRPr>
                <a:solidFill>
                  <a:srgbClr val="043464"/>
                </a:solidFill>
              </a:defRPr>
            </a:lvl3pPr>
            <a:lvl4pPr>
              <a:defRPr>
                <a:solidFill>
                  <a:srgbClr val="043464"/>
                </a:solidFill>
              </a:defRPr>
            </a:lvl4pPr>
            <a:lvl5pPr>
              <a:defRPr>
                <a:solidFill>
                  <a:srgbClr val="043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3522317" y="3101214"/>
            <a:ext cx="234467" cy="7279104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77"/>
            <a:ext cx="2676525" cy="7074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6200000">
            <a:off x="9089295" y="-2651374"/>
            <a:ext cx="237745" cy="5967665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36366" y="191876"/>
            <a:ext cx="567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cap="none" normalizeH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</a:t>
            </a:r>
            <a:r>
              <a:rPr lang="en-US" sz="1200" b="1" i="1" cap="none" normalizeH="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Virginia a National Resource for Cybersecurity Education</a:t>
            </a:r>
            <a:endParaRPr lang="en-US" sz="1200" b="1" i="1" cap="none" normalizeH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8435214" y="-3524291"/>
            <a:ext cx="234467" cy="7279104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708484"/>
            <a:ext cx="12192000" cy="51495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70848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3" y="704088"/>
            <a:ext cx="8412495" cy="638280"/>
          </a:xfrm>
          <a:noFill/>
        </p:spPr>
        <p:txBody>
          <a:bodyPr anchor="b">
            <a:normAutofit/>
          </a:bodyPr>
          <a:lstStyle>
            <a:lvl1pPr>
              <a:defRPr sz="3600">
                <a:solidFill>
                  <a:srgbClr val="F055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03694" y="1708484"/>
            <a:ext cx="7364412" cy="3249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53912"/>
            <a:ext cx="2663943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7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7944144" cy="6858000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172" y="11488"/>
            <a:ext cx="3883363" cy="226549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08118" y="3956349"/>
            <a:ext cx="236027" cy="2901651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8548950" y="2981325"/>
            <a:ext cx="3145806" cy="3076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Making Virginia a national resource for cybersecurity education.</a:t>
            </a:r>
          </a:p>
          <a:p>
            <a:pPr marL="0" indent="0">
              <a:buNone/>
            </a:pPr>
            <a:endParaRPr lang="en-US" dirty="0">
              <a:solidFill>
                <a:srgbClr val="1936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 WITH US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@</a:t>
            </a:r>
            <a:r>
              <a:rPr lang="en-US" sz="2400" dirty="0" err="1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VaCyberRange</a:t>
            </a:r>
            <a:endParaRPr lang="en-US" sz="2400" dirty="0">
              <a:solidFill>
                <a:srgbClr val="1936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936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virginiacyberrange.org</a:t>
            </a: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1713494" y="-1707536"/>
            <a:ext cx="236027" cy="3657600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8221" cy="619208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253475"/>
              </a:clrFrom>
              <a:clrTo>
                <a:srgbClr val="25347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950" y="4707211"/>
            <a:ext cx="703114" cy="7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3" name="Rectangle 12"/>
          <p:cNvSpPr/>
          <p:nvPr userDrawn="1"/>
        </p:nvSpPr>
        <p:spPr>
          <a:xfrm>
            <a:off x="544719" y="0"/>
            <a:ext cx="5774190" cy="6858000"/>
          </a:xfrm>
          <a:prstGeom prst="rect">
            <a:avLst/>
          </a:prstGeom>
          <a:solidFill>
            <a:srgbClr val="04346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63147"/>
            <a:ext cx="2663943" cy="704088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 rot="16200000">
            <a:off x="4302209" y="-3646433"/>
            <a:ext cx="923637" cy="9528058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845415"/>
            <a:ext cx="10753437" cy="7247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74" y="1575083"/>
            <a:ext cx="10746661" cy="4597297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57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877"/>
            <a:ext cx="12192000" cy="6859877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74" y="1575084"/>
            <a:ext cx="10746662" cy="4308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6" name="Rectangle 95"/>
          <p:cNvSpPr/>
          <p:nvPr userDrawn="1"/>
        </p:nvSpPr>
        <p:spPr>
          <a:xfrm rot="16200000">
            <a:off x="4302209" y="-3646433"/>
            <a:ext cx="923637" cy="9528058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 userDrawn="1"/>
        </p:nvSpPr>
        <p:spPr>
          <a:xfrm>
            <a:off x="247968" y="4375450"/>
            <a:ext cx="237744" cy="2487168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63147"/>
            <a:ext cx="2663943" cy="70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845415"/>
            <a:ext cx="10753437" cy="7247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2414552" y="-1906555"/>
            <a:ext cx="278603" cy="5107711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1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1" y="1"/>
            <a:ext cx="8870043" cy="686723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81" y="883552"/>
            <a:ext cx="6267438" cy="1086047"/>
          </a:xfrm>
        </p:spPr>
        <p:txBody>
          <a:bodyPr anchor="ctr"/>
          <a:lstStyle>
            <a:lvl1pPr>
              <a:defRPr sz="36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81" y="1969600"/>
            <a:ext cx="6267438" cy="3811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" y="6153912"/>
            <a:ext cx="2663943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1301507" y="-700416"/>
            <a:ext cx="283464" cy="2884473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" y="1"/>
            <a:ext cx="12190997" cy="686723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81" y="883552"/>
            <a:ext cx="6267438" cy="1086047"/>
          </a:xfrm>
        </p:spPr>
        <p:txBody>
          <a:bodyPr anchor="ctr"/>
          <a:lstStyle>
            <a:lvl1pPr>
              <a:defRPr sz="36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81" y="1969600"/>
            <a:ext cx="6267438" cy="3811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" y="6153912"/>
            <a:ext cx="2663943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1301507" y="-700416"/>
            <a:ext cx="283464" cy="2884473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7971915" y="101851"/>
            <a:ext cx="3963414" cy="3236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7971915" y="3493778"/>
            <a:ext cx="3963414" cy="3236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1999" cy="6867234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463" y="369400"/>
            <a:ext cx="5818773" cy="1600200"/>
          </a:xfrm>
        </p:spPr>
        <p:txBody>
          <a:bodyPr anchor="b"/>
          <a:lstStyle>
            <a:lvl1pPr>
              <a:defRPr sz="36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284" y="156421"/>
            <a:ext cx="4957012" cy="3188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0463" y="1969600"/>
            <a:ext cx="5818773" cy="3811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108284" y="3513229"/>
            <a:ext cx="4957012" cy="3188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63147"/>
            <a:ext cx="2663943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10608031" y="-700416"/>
            <a:ext cx="283464" cy="2884473"/>
          </a:xfrm>
          <a:prstGeom prst="rect">
            <a:avLst/>
          </a:prstGeom>
          <a:solidFill>
            <a:srgbClr val="F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6861090" cy="6858000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65125"/>
            <a:ext cx="608012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55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825625"/>
            <a:ext cx="60801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61089" y="365125"/>
            <a:ext cx="5181600" cy="1223962"/>
          </a:xfrm>
        </p:spPr>
        <p:txBody>
          <a:bodyPr/>
          <a:lstStyle>
            <a:lvl1pPr>
              <a:defRPr>
                <a:solidFill>
                  <a:srgbClr val="F05559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61089" y="2265598"/>
            <a:ext cx="5181600" cy="1365250"/>
          </a:xfrm>
        </p:spPr>
        <p:txBody>
          <a:bodyPr/>
          <a:lstStyle>
            <a:lvl1pPr>
              <a:defRPr>
                <a:solidFill>
                  <a:srgbClr val="F05559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861089" y="4307359"/>
            <a:ext cx="5181600" cy="1365250"/>
          </a:xfrm>
        </p:spPr>
        <p:txBody>
          <a:bodyPr/>
          <a:lstStyle>
            <a:lvl1pPr>
              <a:defRPr>
                <a:solidFill>
                  <a:srgbClr val="F05559"/>
                </a:solidFill>
              </a:defRPr>
            </a:lvl1pPr>
            <a:lvl2pPr>
              <a:defRPr>
                <a:solidFill>
                  <a:srgbClr val="193663"/>
                </a:solidFill>
              </a:defRPr>
            </a:lvl2pPr>
            <a:lvl3pPr>
              <a:defRPr>
                <a:solidFill>
                  <a:srgbClr val="193663"/>
                </a:solidFill>
              </a:defRPr>
            </a:lvl3pPr>
            <a:lvl4pPr>
              <a:defRPr>
                <a:solidFill>
                  <a:srgbClr val="193663"/>
                </a:solidFill>
              </a:defRPr>
            </a:lvl4pPr>
            <a:lvl5pPr>
              <a:defRPr>
                <a:solidFill>
                  <a:srgbClr val="1936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2550695" cy="1714500"/>
          </a:xfrm>
          <a:prstGeom prst="rect">
            <a:avLst/>
          </a:prstGeom>
          <a:solidFill>
            <a:srgbClr val="6BC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50695" y="1"/>
            <a:ext cx="9641305" cy="1714499"/>
          </a:xfrm>
          <a:prstGeom prst="rect">
            <a:avLst/>
          </a:prstGeom>
          <a:solidFill>
            <a:srgbClr val="19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37" y="521715"/>
            <a:ext cx="8594558" cy="705512"/>
          </a:xfrm>
        </p:spPr>
        <p:txBody>
          <a:bodyPr>
            <a:normAutofit/>
          </a:bodyPr>
          <a:lstStyle>
            <a:lvl1pPr>
              <a:defRPr sz="4000">
                <a:solidFill>
                  <a:srgbClr val="6BCC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72642" y="1826794"/>
            <a:ext cx="11522053" cy="4706353"/>
          </a:xfrm>
        </p:spPr>
        <p:txBody>
          <a:bodyPr/>
          <a:lstStyle>
            <a:lvl1pPr>
              <a:defRPr>
                <a:solidFill>
                  <a:srgbClr val="6BCCDE"/>
                </a:solidFill>
              </a:defRPr>
            </a:lvl1pPr>
            <a:lvl2pPr>
              <a:defRPr>
                <a:solidFill>
                  <a:srgbClr val="043464"/>
                </a:solidFill>
              </a:defRPr>
            </a:lvl2pPr>
            <a:lvl3pPr>
              <a:defRPr>
                <a:solidFill>
                  <a:srgbClr val="043464"/>
                </a:solidFill>
              </a:defRPr>
            </a:lvl3pPr>
            <a:lvl4pPr>
              <a:defRPr>
                <a:solidFill>
                  <a:srgbClr val="043464"/>
                </a:solidFill>
              </a:defRPr>
            </a:lvl4pPr>
            <a:lvl5pPr>
              <a:defRPr>
                <a:solidFill>
                  <a:srgbClr val="04346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2" y="270095"/>
            <a:ext cx="2205412" cy="12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0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62" r:id="rId4"/>
    <p:sldLayoutId id="2147483672" r:id="rId5"/>
    <p:sldLayoutId id="2147483674" r:id="rId6"/>
    <p:sldLayoutId id="2147483665" r:id="rId7"/>
    <p:sldLayoutId id="2147483652" r:id="rId8"/>
    <p:sldLayoutId id="2147483671" r:id="rId9"/>
    <p:sldLayoutId id="2147483654" r:id="rId10"/>
    <p:sldLayoutId id="2147483655" r:id="rId11"/>
    <p:sldLayoutId id="2147483673" r:id="rId12"/>
    <p:sldLayoutId id="2147483676" r:id="rId13"/>
    <p:sldLayoutId id="214748365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02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Cloud-based Resources for Cybersecurity Education and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Raymond, Ph.D.</a:t>
            </a:r>
          </a:p>
          <a:p>
            <a:r>
              <a:rPr lang="en-US" dirty="0"/>
              <a:t>Director, Virginia Cyber Range</a:t>
            </a:r>
          </a:p>
          <a:p>
            <a:r>
              <a:rPr lang="en-US" dirty="0"/>
              <a:t>draymond@virginiacyberrange.org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8044D-0ABA-8D46-B948-DB6ADFD8C24F}"/>
              </a:ext>
            </a:extLst>
          </p:cNvPr>
          <p:cNvGrpSpPr/>
          <p:nvPr/>
        </p:nvGrpSpPr>
        <p:grpSpPr>
          <a:xfrm>
            <a:off x="1484648" y="1128704"/>
            <a:ext cx="8669002" cy="3264769"/>
            <a:chOff x="1638300" y="407269"/>
            <a:chExt cx="8915400" cy="335756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AA3DAEA-4BDA-144B-A118-1A8E4984E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025" b="27977"/>
            <a:stretch/>
          </p:blipFill>
          <p:spPr>
            <a:xfrm>
              <a:off x="1638300" y="407269"/>
              <a:ext cx="8915400" cy="335756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927B3E-5110-8C48-8C75-0FC86315D7FB}"/>
                </a:ext>
              </a:extLst>
            </p:cNvPr>
            <p:cNvSpPr/>
            <p:nvPr/>
          </p:nvSpPr>
          <p:spPr>
            <a:xfrm>
              <a:off x="1638300" y="529107"/>
              <a:ext cx="3648075" cy="585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Supported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0853"/>
          <a:stretch/>
        </p:blipFill>
        <p:spPr>
          <a:xfrm>
            <a:off x="3749678" y="4699286"/>
            <a:ext cx="7188384" cy="11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19" y="1684267"/>
            <a:ext cx="5774190" cy="5044079"/>
          </a:xfrm>
          <a:noFill/>
        </p:spPr>
        <p:txBody>
          <a:bodyPr>
            <a:normAutofit fontScale="92500"/>
          </a:bodyPr>
          <a:lstStyle/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dirty="0"/>
              <a:t>Cybersecurity Competition</a:t>
            </a:r>
          </a:p>
          <a:p>
            <a:pPr marL="914400" lvl="1"/>
            <a:r>
              <a:rPr lang="en-US" dirty="0"/>
              <a:t>Can be individual or team-based</a:t>
            </a:r>
          </a:p>
          <a:p>
            <a:pPr marL="914400" lvl="1"/>
            <a:r>
              <a:rPr lang="en-US" dirty="0"/>
              <a:t>Sometimes in-person, often remote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dirty="0"/>
              <a:t>Various formats</a:t>
            </a:r>
          </a:p>
          <a:p>
            <a:pPr marL="914400" lvl="1"/>
            <a:r>
              <a:rPr lang="en-US" b="1" i="1" dirty="0"/>
              <a:t>Jeopardy-style. Most popular and easiest to create</a:t>
            </a:r>
          </a:p>
          <a:p>
            <a:pPr marL="914400" lvl="1"/>
            <a:r>
              <a:rPr lang="en-US" dirty="0"/>
              <a:t>Attack/Defend (Red/Blue)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dirty="0"/>
              <a:t>Hosted by:</a:t>
            </a:r>
          </a:p>
          <a:p>
            <a:pPr marL="914400" lvl="1"/>
            <a:r>
              <a:rPr lang="en-US" dirty="0"/>
              <a:t>College CTF teams</a:t>
            </a:r>
          </a:p>
          <a:p>
            <a:pPr marL="914400" lvl="1"/>
            <a:r>
              <a:rPr lang="en-US" dirty="0"/>
              <a:t>Companies looking for talent</a:t>
            </a:r>
          </a:p>
          <a:p>
            <a:pPr marL="914400" lvl="1"/>
            <a:r>
              <a:rPr lang="en-US" dirty="0"/>
              <a:t>DoD and other government agencies</a:t>
            </a:r>
          </a:p>
          <a:p>
            <a:pPr marL="914400" lvl="1"/>
            <a:r>
              <a:rPr lang="en-US" i="1" dirty="0"/>
              <a:t>You!</a:t>
            </a:r>
          </a:p>
          <a:p>
            <a:pPr marL="914400"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Capture-the-Flag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31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Jeopardy Board (NYU-Poly, 2012)</a:t>
            </a:r>
          </a:p>
        </p:txBody>
      </p:sp>
      <p:pic>
        <p:nvPicPr>
          <p:cNvPr id="1026" name="Picture 2" descr="Image result for jeopardy style c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8289"/>
            <a:ext cx="7418227" cy="46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 Types: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Reconnaissance (“Recon”)</a:t>
            </a:r>
          </a:p>
          <a:p>
            <a:pPr lvl="1"/>
            <a:r>
              <a:rPr lang="en-US" dirty="0"/>
              <a:t>Answer a question or follow a trail of hints to find a flag</a:t>
            </a:r>
          </a:p>
          <a:p>
            <a:r>
              <a:rPr lang="en-US" dirty="0"/>
              <a:t>Cryptography (“Crypto”)</a:t>
            </a:r>
          </a:p>
          <a:p>
            <a:pPr lvl="1"/>
            <a:r>
              <a:rPr lang="en-US" dirty="0"/>
              <a:t>Related to simple ciphers or modern cryptography algorithms</a:t>
            </a:r>
          </a:p>
          <a:p>
            <a:r>
              <a:rPr lang="en-US" dirty="0"/>
              <a:t>Reverse Engineering (“Reversing”)</a:t>
            </a:r>
          </a:p>
          <a:p>
            <a:pPr lvl="1"/>
            <a:r>
              <a:rPr lang="en-US" dirty="0"/>
              <a:t>Analyzing an executable program to produce a flag</a:t>
            </a:r>
          </a:p>
          <a:p>
            <a:r>
              <a:rPr lang="en-US" dirty="0"/>
              <a:t>Web</a:t>
            </a:r>
          </a:p>
          <a:p>
            <a:pPr lvl="1"/>
            <a:r>
              <a:rPr lang="en-US" dirty="0"/>
              <a:t>Find flag hidden in web page or vulnerable web application</a:t>
            </a:r>
          </a:p>
          <a:p>
            <a:r>
              <a:rPr lang="en-US" dirty="0"/>
              <a:t>Digital Forensics (“Forensics”)</a:t>
            </a:r>
          </a:p>
          <a:p>
            <a:pPr lvl="1"/>
            <a:r>
              <a:rPr lang="en-US" dirty="0"/>
              <a:t>Find digital artifacts in a drive image</a:t>
            </a:r>
          </a:p>
          <a:p>
            <a:r>
              <a:rPr lang="en-US" dirty="0"/>
              <a:t>Networking</a:t>
            </a:r>
          </a:p>
          <a:p>
            <a:pPr lvl="1"/>
            <a:r>
              <a:rPr lang="en-US" dirty="0"/>
              <a:t>Find a flag by analyzing captured network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</a:t>
            </a:r>
            <a:r>
              <a:rPr lang="en-US" dirty="0" smtClean="0"/>
              <a:t>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35" y="1934394"/>
            <a:ext cx="6673645" cy="46555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Register for </a:t>
            </a:r>
            <a:r>
              <a:rPr lang="en-US" dirty="0"/>
              <a:t>the </a:t>
            </a:r>
            <a:r>
              <a:rPr lang="en-US" dirty="0" smtClean="0"/>
              <a:t>CTF at </a:t>
            </a:r>
            <a:r>
              <a:rPr lang="en-US" b="1" dirty="0" smtClean="0">
                <a:solidFill>
                  <a:srgbClr val="FF0000"/>
                </a:solidFill>
              </a:rPr>
              <a:t>https</a:t>
            </a:r>
            <a:r>
              <a:rPr lang="en-US" b="1" dirty="0">
                <a:solidFill>
                  <a:srgbClr val="FF0000"/>
                </a:solidFill>
              </a:rPr>
              <a:t>://</a:t>
            </a:r>
            <a:r>
              <a:rPr lang="en-US" b="1" dirty="0" smtClean="0">
                <a:solidFill>
                  <a:srgbClr val="FF0000"/>
                </a:solidFill>
              </a:rPr>
              <a:t>VACR.IO/CTF2018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(click </a:t>
            </a:r>
            <a:r>
              <a:rPr lang="en-US" dirty="0"/>
              <a:t>“Register</a:t>
            </a:r>
            <a:r>
              <a:rPr lang="en-US" dirty="0" smtClean="0"/>
              <a:t>”)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</a:t>
            </a:r>
            <a:r>
              <a:rPr lang="en-US" dirty="0" smtClean="0"/>
              <a:t>might </a:t>
            </a:r>
            <a:r>
              <a:rPr lang="en-US" dirty="0"/>
              <a:t>help to have Kali Linux virtual machine for some challenges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https</a:t>
            </a:r>
            <a:r>
              <a:rPr lang="en-US" b="1" dirty="0">
                <a:solidFill>
                  <a:srgbClr val="FF0000"/>
                </a:solidFill>
              </a:rPr>
              <a:t>://console.virginiacyberrange.net</a:t>
            </a:r>
          </a:p>
          <a:p>
            <a:pPr lvl="1"/>
            <a:r>
              <a:rPr lang="en-US" dirty="0"/>
              <a:t>On the ‘Login’ dialog, click “Have an invitation code?” and enter </a:t>
            </a:r>
            <a:r>
              <a:rPr lang="en-US" b="1" dirty="0">
                <a:solidFill>
                  <a:srgbClr val="FF0000"/>
                </a:solidFill>
              </a:rPr>
              <a:t>327JPNCKJ2CP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Select login option (Google, Facebook, Azure)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655" y="3553595"/>
            <a:ext cx="3327354" cy="1433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017" y="5146535"/>
            <a:ext cx="2916942" cy="14433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39655" y="4670663"/>
            <a:ext cx="1179871" cy="167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46017" y="5792443"/>
            <a:ext cx="2507783" cy="493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2570" y="5839032"/>
            <a:ext cx="211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327JPNCKJ2CP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7450" y="4569571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6236" y="5854421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373" y="161841"/>
            <a:ext cx="4703672" cy="328928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253113" y="688433"/>
            <a:ext cx="621475" cy="211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7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A26A0-C691-0440-A657-502063279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"/>
          <a:stretch/>
        </p:blipFill>
        <p:spPr>
          <a:xfrm>
            <a:off x="1871897" y="1569413"/>
            <a:ext cx="8609069" cy="456045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E60038A-9A7E-3A4D-A42A-70F5D822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726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Cybersecurity Talent Shortfalls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EC2728-7584-304E-86F5-54849CAD5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84" y="599326"/>
            <a:ext cx="2759576" cy="7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1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19" y="1684267"/>
            <a:ext cx="5774190" cy="5044079"/>
          </a:xfrm>
          <a:noFill/>
        </p:spPr>
        <p:txBody>
          <a:bodyPr>
            <a:normAutofit fontScale="92500" lnSpcReduction="10000"/>
          </a:bodyPr>
          <a:lstStyle/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dirty="0"/>
              <a:t>Isolated network</a:t>
            </a:r>
          </a:p>
          <a:p>
            <a:pPr marL="914400" lvl="1"/>
            <a:r>
              <a:rPr lang="en-US" dirty="0"/>
              <a:t>Activity will appear malicious</a:t>
            </a:r>
          </a:p>
          <a:p>
            <a:pPr marL="914400" lvl="1"/>
            <a:r>
              <a:rPr lang="en-US" dirty="0"/>
              <a:t>Actual malware sometimes used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dirty="0"/>
              <a:t>Usually virtualized</a:t>
            </a:r>
          </a:p>
          <a:p>
            <a:pPr marL="914400" lvl="1"/>
            <a:r>
              <a:rPr lang="en-US" dirty="0"/>
              <a:t>Allows for maximum configurability</a:t>
            </a:r>
          </a:p>
          <a:p>
            <a:pPr marL="914400" lvl="1"/>
            <a:r>
              <a:rPr lang="en-US" dirty="0"/>
              <a:t>Scripted network environment creation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dirty="0"/>
              <a:t>Used for:</a:t>
            </a:r>
          </a:p>
          <a:p>
            <a:pPr marL="914400" lvl="1"/>
            <a:r>
              <a:rPr lang="en-US" dirty="0"/>
              <a:t> Hands-on cybersecurity training</a:t>
            </a:r>
          </a:p>
          <a:p>
            <a:pPr marL="1316038" lvl="2"/>
            <a:r>
              <a:rPr lang="en-US" dirty="0"/>
              <a:t>Defensive AND offensive </a:t>
            </a:r>
          </a:p>
          <a:p>
            <a:pPr marL="1316038" lvl="2"/>
            <a:r>
              <a:rPr lang="en-US" dirty="0"/>
              <a:t>Classroom exercises</a:t>
            </a:r>
          </a:p>
          <a:p>
            <a:pPr marL="1316038" lvl="2"/>
            <a:r>
              <a:rPr lang="en-US" dirty="0"/>
              <a:t>Capture-the-flag and red/blue CTFs</a:t>
            </a:r>
          </a:p>
          <a:p>
            <a:pPr marL="914400" lvl="1"/>
            <a:r>
              <a:rPr lang="en-US" dirty="0"/>
              <a:t>Device and software testing</a:t>
            </a:r>
          </a:p>
          <a:p>
            <a:pPr marL="914400" lvl="1"/>
            <a:r>
              <a:rPr lang="en-US" dirty="0"/>
              <a:t>Incident response rehearsals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Cyber Range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44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Cyber Range: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945531"/>
            <a:ext cx="10696576" cy="4231431"/>
          </a:xfrm>
        </p:spPr>
        <p:txBody>
          <a:bodyPr>
            <a:normAutofit/>
          </a:bodyPr>
          <a:lstStyle/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sz="2425" dirty="0">
                <a:solidFill>
                  <a:srgbClr val="043464"/>
                </a:solidFill>
              </a:rPr>
              <a:t>Recommended by the Virginia Cyber Security Commission in August 2015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sz="2425" dirty="0">
                <a:solidFill>
                  <a:srgbClr val="043464"/>
                </a:solidFill>
              </a:rPr>
              <a:t>Funded by Commonwealth of Virginia on July 1</a:t>
            </a:r>
            <a:r>
              <a:rPr lang="en-US" sz="2425" baseline="30000" dirty="0">
                <a:solidFill>
                  <a:srgbClr val="043464"/>
                </a:solidFill>
              </a:rPr>
              <a:t>st</a:t>
            </a:r>
            <a:r>
              <a:rPr lang="en-US" sz="2425" dirty="0">
                <a:solidFill>
                  <a:srgbClr val="043464"/>
                </a:solidFill>
              </a:rPr>
              <a:t>,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225" y="3198603"/>
            <a:ext cx="10696576" cy="2800767"/>
          </a:xfrm>
          <a:prstGeom prst="rect">
            <a:avLst/>
          </a:prstGeom>
          <a:solidFill>
            <a:srgbClr val="6BCCDE">
              <a:alpha val="50000"/>
            </a:srgbClr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sz="2200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2016 Executive Budget Document, Item 224, Paragraph J:</a:t>
            </a:r>
          </a:p>
          <a:p>
            <a:pPr marL="284163" indent="-111125" algn="l"/>
            <a:r>
              <a:rPr lang="en-US" sz="2200" b="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“Out of this appropriation, [two years of funding will be] </a:t>
            </a:r>
            <a:r>
              <a:rPr lang="en-US" sz="220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designated to support a cyber range platform</a:t>
            </a:r>
            <a:r>
              <a:rPr lang="en-US" sz="2200" b="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be used for cyber security training by students in </a:t>
            </a:r>
            <a:r>
              <a:rPr lang="en-US" sz="220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Virginia's public high schools, community colleges, and four-year institutions. </a:t>
            </a:r>
            <a:r>
              <a:rPr lang="en-US" sz="2200" b="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Virginia Tech shall form a </a:t>
            </a:r>
            <a:r>
              <a:rPr lang="en-US" sz="220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consortium among participating institutions</a:t>
            </a:r>
            <a:r>
              <a:rPr lang="en-US" sz="2200" b="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shall serve as the coordinating entity for use of the platform. The </a:t>
            </a:r>
            <a:r>
              <a:rPr lang="en-US" sz="220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consortium should initially include all Virginia public institutions with a certification of academic excellence </a:t>
            </a:r>
            <a:r>
              <a:rPr lang="en-US" sz="2200" b="0" i="1" dirty="0">
                <a:solidFill>
                  <a:srgbClr val="0434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federal government.”</a:t>
            </a:r>
          </a:p>
        </p:txBody>
      </p:sp>
    </p:spTree>
    <p:extLst>
      <p:ext uri="{BB962C8B-B14F-4D97-AF65-F5344CB8AC3E}">
        <p14:creationId xmlns:p14="http://schemas.microsoft.com/office/powerpoint/2010/main" val="175884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Governance: </a:t>
            </a:r>
            <a:br>
              <a:rPr lang="en-US" dirty="0"/>
            </a:br>
            <a:r>
              <a:rPr lang="en-US" dirty="0"/>
              <a:t>Executive Committee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62288"/>
              </p:ext>
            </p:extLst>
          </p:nvPr>
        </p:nvGraphicFramePr>
        <p:xfrm>
          <a:off x="977187" y="1930400"/>
          <a:ext cx="5751859" cy="44805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5751859">
                  <a:extLst>
                    <a:ext uri="{9D8B030D-6E8A-4147-A177-3AD203B41FA5}">
                      <a16:colId xmlns:a16="http://schemas.microsoft.com/office/drawing/2014/main" val="2742595235"/>
                    </a:ext>
                  </a:extLst>
                </a:gridCol>
              </a:tblGrid>
              <a:tr h="4360181">
                <a:tc>
                  <a:txBody>
                    <a:bodyPr/>
                    <a:lstStyle/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George Mason University</a:t>
                      </a: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James Madison University</a:t>
                      </a: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Longwood University</a:t>
                      </a: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Lord Fairfax Community</a:t>
                      </a:r>
                      <a:r>
                        <a:rPr lang="en-US" sz="2400" u="none" strike="noStrike" baseline="0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College</a:t>
                      </a:r>
                      <a:endParaRPr lang="en-US" sz="2400" u="none" strike="noStrike" dirty="0">
                        <a:solidFill>
                          <a:srgbClr val="043464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Norfolk State University</a:t>
                      </a: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Thomas</a:t>
                      </a:r>
                      <a:r>
                        <a:rPr lang="en-US" sz="2400" u="none" strike="noStrike" baseline="0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Nelson</a:t>
                      </a: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Community</a:t>
                      </a:r>
                      <a:r>
                        <a:rPr lang="en-US" sz="2400" u="none" strike="noStrike" baseline="0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College</a:t>
                      </a:r>
                      <a:endParaRPr lang="en-US" sz="2400" u="none" strike="noStrike" dirty="0">
                        <a:solidFill>
                          <a:srgbClr val="043464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Northern Virginia Community</a:t>
                      </a:r>
                      <a:r>
                        <a:rPr lang="en-US" sz="2400" u="none" strike="noStrike" baseline="0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College</a:t>
                      </a:r>
                      <a:endParaRPr lang="en-US" sz="2400" u="none" strike="noStrike" dirty="0">
                        <a:solidFill>
                          <a:srgbClr val="043464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Radford University</a:t>
                      </a: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Tidewater Community</a:t>
                      </a:r>
                      <a:r>
                        <a:rPr lang="en-US" sz="2400" u="none" strike="noStrike" baseline="0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College</a:t>
                      </a:r>
                      <a:endParaRPr lang="en-US" sz="2400" u="none" strike="noStrike" dirty="0">
                        <a:solidFill>
                          <a:srgbClr val="043464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Virginia Tech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u="none" strike="noStrike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Danville Community</a:t>
                      </a:r>
                      <a:r>
                        <a:rPr lang="en-US" sz="2400" u="none" strike="noStrike" baseline="0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College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u="none" strike="noStrike" baseline="0" dirty="0">
                          <a:solidFill>
                            <a:srgbClr val="04346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Virginia</a:t>
                      </a:r>
                      <a:endParaRPr lang="en-US" sz="2400" b="1" i="1" u="none" strike="noStrike" dirty="0">
                        <a:solidFill>
                          <a:srgbClr val="043464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CD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893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"/>
          <a:stretch/>
        </p:blipFill>
        <p:spPr>
          <a:xfrm>
            <a:off x="7485185" y="365125"/>
            <a:ext cx="4125414" cy="5676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280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46952" y="739943"/>
            <a:ext cx="3757870" cy="5185610"/>
            <a:chOff x="246952" y="452435"/>
            <a:chExt cx="3757870" cy="5185610"/>
          </a:xfrm>
        </p:grpSpPr>
        <p:sp>
          <p:nvSpPr>
            <p:cNvPr id="14" name="Rectangle 13"/>
            <p:cNvSpPr/>
            <p:nvPr/>
          </p:nvSpPr>
          <p:spPr>
            <a:xfrm>
              <a:off x="246952" y="452435"/>
              <a:ext cx="3745837" cy="5185610"/>
            </a:xfrm>
            <a:prstGeom prst="rect">
              <a:avLst/>
            </a:prstGeom>
            <a:solidFill>
              <a:srgbClr val="043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6952" y="2092218"/>
              <a:ext cx="3757870" cy="28623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Courses, modules, and exercises for use in HS, CC, and university cybersecurity curricula</a:t>
              </a:r>
            </a:p>
            <a:p>
              <a:pPr marL="690563" lvl="1" indent="-233363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Instructors/professors can select course content in full or </a:t>
              </a:r>
              <a:r>
                <a:rPr lang="en-US" sz="2000" i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la carte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Grants offered for courseware development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952" y="1553373"/>
              <a:ext cx="37578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Courseware Repository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4110" y="744673"/>
              <a:ext cx="731520" cy="73152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8179372" y="739943"/>
            <a:ext cx="3831710" cy="5185610"/>
            <a:chOff x="8179372" y="452435"/>
            <a:chExt cx="3831710" cy="5185610"/>
          </a:xfrm>
        </p:grpSpPr>
        <p:sp>
          <p:nvSpPr>
            <p:cNvPr id="22" name="Rectangle 21"/>
            <p:cNvSpPr/>
            <p:nvPr/>
          </p:nvSpPr>
          <p:spPr>
            <a:xfrm>
              <a:off x="8201064" y="452435"/>
              <a:ext cx="3749040" cy="5185610"/>
            </a:xfrm>
            <a:prstGeom prst="rect">
              <a:avLst/>
            </a:prstGeom>
            <a:solidFill>
              <a:srgbClr val="043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53212" y="2117467"/>
              <a:ext cx="3757870" cy="28623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Consortium governance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Convene workshops and conferences to “teach the teachers” and share best practices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Helping to expand NSA/DHS CAE certification among Virginia colleges and universities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79372" y="1553056"/>
              <a:ext cx="37578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Community of Purpose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6387" y="718790"/>
              <a:ext cx="731520" cy="73152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228423" y="739943"/>
            <a:ext cx="3749040" cy="5185610"/>
            <a:chOff x="4228423" y="452435"/>
            <a:chExt cx="3749040" cy="5185610"/>
          </a:xfrm>
        </p:grpSpPr>
        <p:sp>
          <p:nvSpPr>
            <p:cNvPr id="21" name="Rectangle 20"/>
            <p:cNvSpPr/>
            <p:nvPr/>
          </p:nvSpPr>
          <p:spPr>
            <a:xfrm>
              <a:off x="4228423" y="452435"/>
              <a:ext cx="3749040" cy="5185610"/>
            </a:xfrm>
            <a:prstGeom prst="rect">
              <a:avLst/>
            </a:prstGeom>
            <a:solidFill>
              <a:srgbClr val="043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40457" y="2117468"/>
              <a:ext cx="3737006" cy="31700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Menu of per-student exercise environments for use in cybersecurity courses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Working towards team-based offensive and defensive, scenario-based environments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Capture-the-Flag infrastructure for cybersecurity competitions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7033" y="1553373"/>
              <a:ext cx="32244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Exercise Area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183" y="719423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21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20"/>
          <a:stretch/>
        </p:blipFill>
        <p:spPr>
          <a:xfrm>
            <a:off x="6816435" y="0"/>
            <a:ext cx="5382491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765577" y="0"/>
            <a:ext cx="3984427" cy="6005016"/>
          </a:xfrm>
          <a:prstGeom prst="rect">
            <a:avLst/>
          </a:prstGeom>
          <a:solidFill>
            <a:srgbClr val="04346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65125"/>
            <a:ext cx="654340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BCCDE"/>
                </a:solidFill>
              </a:rPr>
              <a:t>Leveraging the Public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6" y="1583140"/>
            <a:ext cx="6072238" cy="4997963"/>
          </a:xfrm>
        </p:spPr>
        <p:txBody>
          <a:bodyPr>
            <a:normAutofit/>
          </a:bodyPr>
          <a:lstStyle/>
          <a:p>
            <a:pPr marL="0" indent="0" defTabSz="1181100">
              <a:buNone/>
            </a:pPr>
            <a:r>
              <a:rPr lang="en-US" b="1" dirty="0"/>
              <a:t>Design Requirements:</a:t>
            </a:r>
          </a:p>
          <a:p>
            <a:pPr marL="574675" lvl="1" indent="-339725" defTabSz="1181100">
              <a:buFont typeface="Wingdings" panose="05000000000000000000" pitchFamily="2" charset="2"/>
              <a:buChar char="q"/>
            </a:pPr>
            <a:r>
              <a:rPr lang="en-US" dirty="0"/>
              <a:t>Difficult to predict resource requirements</a:t>
            </a:r>
          </a:p>
          <a:p>
            <a:pPr marL="574675" lvl="1" indent="-339725" defTabSz="1181100">
              <a:buFont typeface="Wingdings" panose="05000000000000000000" pitchFamily="2" charset="2"/>
              <a:buChar char="q"/>
            </a:pPr>
            <a:r>
              <a:rPr lang="en-US" dirty="0"/>
              <a:t>Completely automatable</a:t>
            </a:r>
          </a:p>
          <a:p>
            <a:pPr marL="574675" lvl="1" indent="-339725" defTabSz="1181100">
              <a:buFont typeface="Wingdings" panose="05000000000000000000" pitchFamily="2" charset="2"/>
              <a:buChar char="q"/>
            </a:pPr>
            <a:r>
              <a:rPr lang="en-US" dirty="0"/>
              <a:t>Cost effective</a:t>
            </a:r>
          </a:p>
          <a:p>
            <a:pPr marL="574675" lvl="1" indent="-339725" defTabSz="1181100">
              <a:buFont typeface="Wingdings" panose="05000000000000000000" pitchFamily="2" charset="2"/>
              <a:buChar char="q"/>
            </a:pPr>
            <a:r>
              <a:rPr lang="en-US" dirty="0"/>
              <a:t>Short-term surge capacity</a:t>
            </a:r>
          </a:p>
          <a:p>
            <a:pPr marL="574675" lvl="1" indent="-339725" defTabSz="1181100">
              <a:buFont typeface="Wingdings" panose="05000000000000000000" pitchFamily="2" charset="2"/>
              <a:buChar char="q"/>
            </a:pPr>
            <a:r>
              <a:rPr lang="en-US" dirty="0"/>
              <a:t>Available anywhere</a:t>
            </a:r>
            <a:endParaRPr lang="en-US" sz="2800" dirty="0"/>
          </a:p>
          <a:p>
            <a:pPr marL="574675" lvl="1" indent="-339725" defTabSz="1181100">
              <a:buFont typeface="Wingdings" panose="05000000000000000000" pitchFamily="2" charset="2"/>
              <a:buChar char="q"/>
            </a:pPr>
            <a:r>
              <a:rPr lang="en-US" dirty="0"/>
              <a:t>Web portal for access to content</a:t>
            </a:r>
          </a:p>
          <a:p>
            <a:pPr marL="796925" lvl="1" indent="-222250" defTabSz="1181100"/>
            <a:r>
              <a:rPr lang="en-US" dirty="0"/>
              <a:t>Role-based access</a:t>
            </a:r>
          </a:p>
          <a:p>
            <a:pPr marL="796925" lvl="1" indent="-222250" defTabSz="1181100"/>
            <a:r>
              <a:rPr lang="en-US" dirty="0"/>
              <a:t>Login to see user-specific content</a:t>
            </a:r>
          </a:p>
          <a:p>
            <a:pPr marL="796925" lvl="1" indent="-222250" defTabSz="1181100"/>
            <a:r>
              <a:rPr lang="en-US" dirty="0"/>
              <a:t>Students just need a web browser and internet connection!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765577" y="1825624"/>
            <a:ext cx="3780430" cy="4381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Why the Cloud?</a:t>
            </a:r>
          </a:p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463550" indent="-293688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scalability!</a:t>
            </a:r>
          </a:p>
          <a:p>
            <a:pPr marL="463550" indent="-293688"/>
            <a:r>
              <a:rPr lang="en-US" sz="2400" dirty="0">
                <a:solidFill>
                  <a:schemeClr val="bg1"/>
                </a:solidFill>
              </a:rPr>
              <a:t>Quick start-up phase</a:t>
            </a:r>
          </a:p>
          <a:p>
            <a:pPr marL="463550" indent="-293688"/>
            <a:r>
              <a:rPr lang="en-US" sz="2400" dirty="0">
                <a:solidFill>
                  <a:schemeClr val="bg1"/>
                </a:solidFill>
              </a:rPr>
              <a:t>Low capital investment</a:t>
            </a:r>
          </a:p>
          <a:p>
            <a:pPr marL="463550" indent="-293688"/>
            <a:r>
              <a:rPr lang="en-US" sz="2400" dirty="0">
                <a:solidFill>
                  <a:schemeClr val="bg1"/>
                </a:solidFill>
              </a:rPr>
              <a:t>Rapid scalability</a:t>
            </a:r>
          </a:p>
          <a:p>
            <a:pPr marL="463550" indent="-293688"/>
            <a:r>
              <a:rPr lang="en-US" sz="2400" dirty="0">
                <a:solidFill>
                  <a:schemeClr val="bg1"/>
                </a:solidFill>
              </a:rPr>
              <a:t>Surge capacity</a:t>
            </a:r>
          </a:p>
          <a:p>
            <a:pPr marL="463550" indent="-293688"/>
            <a:r>
              <a:rPr lang="en-US" sz="2400" dirty="0">
                <a:solidFill>
                  <a:schemeClr val="bg1"/>
                </a:solidFill>
              </a:rPr>
              <a:t>Location independent</a:t>
            </a:r>
          </a:p>
          <a:p>
            <a:pPr marL="463550" indent="-293688"/>
            <a:r>
              <a:rPr lang="en-US" sz="2400" dirty="0">
                <a:solidFill>
                  <a:schemeClr val="bg1"/>
                </a:solidFill>
              </a:rPr>
              <a:t>Highly automated </a:t>
            </a:r>
          </a:p>
          <a:p>
            <a:pPr marL="463550" indent="-293688"/>
            <a:r>
              <a:rPr lang="en-US" sz="2400" dirty="0">
                <a:solidFill>
                  <a:schemeClr val="bg1"/>
                </a:solidFill>
              </a:rPr>
              <a:t>Pay as you use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57" y="6163147"/>
            <a:ext cx="2663943" cy="704088"/>
          </a:xfrm>
          <a:prstGeom prst="rect">
            <a:avLst/>
          </a:prstGeom>
        </p:spPr>
      </p:pic>
      <p:pic>
        <p:nvPicPr>
          <p:cNvPr id="1026" name="Picture 2" descr="Image result for aws logo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909" y="340261"/>
            <a:ext cx="2630119" cy="99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6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 rot="471996">
            <a:off x="-1555708" y="775919"/>
            <a:ext cx="6286910" cy="368103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 rot="5400000">
            <a:off x="6058766" y="72216"/>
            <a:ext cx="7157830" cy="80058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715500" y="5218433"/>
            <a:ext cx="1809750" cy="1789137"/>
            <a:chOff x="8610600" y="2056133"/>
            <a:chExt cx="1809750" cy="1789137"/>
          </a:xfrm>
        </p:grpSpPr>
        <p:sp>
          <p:nvSpPr>
            <p:cNvPr id="7" name="Oval 6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9590762" y="4786673"/>
            <a:ext cx="1809750" cy="1789137"/>
            <a:chOff x="8610600" y="2056133"/>
            <a:chExt cx="1809750" cy="1789137"/>
          </a:xfrm>
        </p:grpSpPr>
        <p:sp>
          <p:nvSpPr>
            <p:cNvPr id="12" name="Oval 11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466024" y="4354913"/>
            <a:ext cx="1809750" cy="1789137"/>
            <a:chOff x="8610600" y="2056133"/>
            <a:chExt cx="1809750" cy="1789137"/>
          </a:xfrm>
        </p:grpSpPr>
        <p:sp>
          <p:nvSpPr>
            <p:cNvPr id="17" name="Oval 16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9341286" y="3923153"/>
            <a:ext cx="1809750" cy="1789137"/>
            <a:chOff x="8610600" y="2056133"/>
            <a:chExt cx="1809750" cy="1789137"/>
          </a:xfrm>
        </p:grpSpPr>
        <p:sp>
          <p:nvSpPr>
            <p:cNvPr id="22" name="Oval 21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216548" y="3491393"/>
            <a:ext cx="1809750" cy="1789137"/>
            <a:chOff x="8610600" y="2056133"/>
            <a:chExt cx="1809750" cy="1789137"/>
          </a:xfrm>
        </p:grpSpPr>
        <p:sp>
          <p:nvSpPr>
            <p:cNvPr id="27" name="Oval 26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9091810" y="3059633"/>
            <a:ext cx="1809750" cy="1789137"/>
            <a:chOff x="8610600" y="2056133"/>
            <a:chExt cx="1809750" cy="1789137"/>
          </a:xfrm>
        </p:grpSpPr>
        <p:sp>
          <p:nvSpPr>
            <p:cNvPr id="32" name="Oval 31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8967072" y="2627873"/>
            <a:ext cx="1809750" cy="1789137"/>
            <a:chOff x="8610600" y="2056133"/>
            <a:chExt cx="1809750" cy="1789137"/>
          </a:xfrm>
        </p:grpSpPr>
        <p:sp>
          <p:nvSpPr>
            <p:cNvPr id="37" name="Oval 36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8842334" y="2196113"/>
            <a:ext cx="1809750" cy="1789137"/>
            <a:chOff x="8610600" y="2056133"/>
            <a:chExt cx="1809750" cy="1789137"/>
          </a:xfrm>
        </p:grpSpPr>
        <p:sp>
          <p:nvSpPr>
            <p:cNvPr id="42" name="Oval 41"/>
            <p:cNvSpPr/>
            <p:nvPr/>
          </p:nvSpPr>
          <p:spPr>
            <a:xfrm>
              <a:off x="8610600" y="2056133"/>
              <a:ext cx="1809750" cy="17891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041905" y="2396909"/>
              <a:ext cx="940295" cy="1025866"/>
              <a:chOff x="515257" y="4294940"/>
              <a:chExt cx="2200729" cy="2272823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57" y="4294940"/>
                <a:ext cx="2200729" cy="2272823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671286" y="4838921"/>
                <a:ext cx="1320800" cy="97790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21000">
                    <a:schemeClr val="accent3">
                      <a:lumMod val="0"/>
                      <a:lumOff val="100000"/>
                    </a:schemeClr>
                  </a:gs>
                  <a:gs pos="100000">
                    <a:srgbClr val="FFC000"/>
                  </a:gs>
                </a:gsLst>
                <a:path path="circle">
                  <a:fillToRect l="50000" t="-80000" r="50000" b="180000"/>
                </a:path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002805" y="4705500"/>
            <a:ext cx="940295" cy="1025866"/>
            <a:chOff x="567376" y="1892668"/>
            <a:chExt cx="2200729" cy="227282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376" y="1892668"/>
              <a:ext cx="2200729" cy="227282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722086" y="2452435"/>
              <a:ext cx="1320800" cy="977900"/>
            </a:xfrm>
            <a:prstGeom prst="rect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2209800" y="4519088"/>
            <a:ext cx="2757161" cy="85389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109537" y="4309538"/>
            <a:ext cx="2757161" cy="85389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838281" y="3350975"/>
            <a:ext cx="2331433" cy="78882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62081" y="3111788"/>
            <a:ext cx="2340967" cy="8184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44948" y="4849101"/>
            <a:ext cx="113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TCP:443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7313" y="3929001"/>
            <a:ext cx="113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TCP:3389</a:t>
            </a:r>
          </a:p>
          <a:p>
            <a:r>
              <a:rPr lang="en-US" dirty="0"/>
              <a:t>TCP:22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1074" y="5717017"/>
            <a:ext cx="9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27234" y="2039879"/>
            <a:ext cx="79755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Proxy</a:t>
            </a:r>
          </a:p>
          <a:p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849528" y="2624101"/>
            <a:ext cx="2320186" cy="24134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800771" y="2384597"/>
            <a:ext cx="2472868" cy="24327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78632" y="2288928"/>
            <a:ext cx="137956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www.</a:t>
            </a:r>
          </a:p>
          <a:p>
            <a:pPr algn="ctr"/>
            <a:r>
              <a:rPr lang="en-US" dirty="0"/>
              <a:t>something.</a:t>
            </a:r>
          </a:p>
          <a:p>
            <a:pPr algn="ctr"/>
            <a:r>
              <a:rPr lang="en-US" dirty="0"/>
              <a:t>com</a:t>
            </a:r>
          </a:p>
          <a:p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457930" y="2594084"/>
            <a:ext cx="3251532" cy="21828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395561" y="2409004"/>
            <a:ext cx="3361082" cy="18508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67150" y="2077620"/>
            <a:ext cx="135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TCP:80;443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58355" y="2056452"/>
            <a:ext cx="135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TCP:80;443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273638" y="3486555"/>
            <a:ext cx="119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10.10.x.y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99188" y="3947239"/>
            <a:ext cx="11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IP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42931" y="3450075"/>
            <a:ext cx="11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IP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6468" y="1447310"/>
            <a:ext cx="183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Internet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86380" y="1194241"/>
            <a:ext cx="447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Virginia Cyber Range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971" y="3785594"/>
            <a:ext cx="1541367" cy="10010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0" name="Straight Arrow Connector 69"/>
          <p:cNvCxnSpPr/>
          <p:nvPr/>
        </p:nvCxnSpPr>
        <p:spPr>
          <a:xfrm flipH="1" flipV="1">
            <a:off x="9273638" y="2384597"/>
            <a:ext cx="124739" cy="23950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589781" y="2225107"/>
            <a:ext cx="29266" cy="4562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8961569" y="2753434"/>
            <a:ext cx="267539" cy="10945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loud 72"/>
          <p:cNvSpPr/>
          <p:nvPr/>
        </p:nvSpPr>
        <p:spPr>
          <a:xfrm rot="471996">
            <a:off x="-2172946" y="4461648"/>
            <a:ext cx="6286910" cy="360750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21929" y="6126459"/>
            <a:ext cx="32206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School network</a:t>
            </a:r>
          </a:p>
        </p:txBody>
      </p:sp>
    </p:spTree>
    <p:extLst>
      <p:ext uri="{BB962C8B-B14F-4D97-AF65-F5344CB8AC3E}">
        <p14:creationId xmlns:p14="http://schemas.microsoft.com/office/powerpoint/2010/main" val="21401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 animBg="1"/>
      <p:bldP spid="59" grpId="0" animBg="1"/>
      <p:bldP spid="62" grpId="0"/>
      <p:bldP spid="63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Area Stats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E645B-4698-5547-8F2F-468BF59A0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4" y="1671622"/>
            <a:ext cx="105761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12386</TotalTime>
  <Words>605</Words>
  <Application>Microsoft Office PowerPoint</Application>
  <PresentationFormat>Widescreen</PresentationFormat>
  <Paragraphs>135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Wingdings</vt:lpstr>
      <vt:lpstr>Calibri</vt:lpstr>
      <vt:lpstr>Lato</vt:lpstr>
      <vt:lpstr>Myriad Pro</vt:lpstr>
      <vt:lpstr>Arial</vt:lpstr>
      <vt:lpstr>Office Theme</vt:lpstr>
      <vt:lpstr>1_Office Theme</vt:lpstr>
      <vt:lpstr>Cloud-based Resources for Cybersecurity Education and Training</vt:lpstr>
      <vt:lpstr>Cybersecurity Talent Shortfalls</vt:lpstr>
      <vt:lpstr>What is a Cyber Range?</vt:lpstr>
      <vt:lpstr>Virginia Cyber Range: Background</vt:lpstr>
      <vt:lpstr>Governance:  Executive Committee</vt:lpstr>
      <vt:lpstr>PowerPoint Presentation</vt:lpstr>
      <vt:lpstr>Leveraging the Public Cloud</vt:lpstr>
      <vt:lpstr>PowerPoint Presentation</vt:lpstr>
      <vt:lpstr>Exercise Area Stats</vt:lpstr>
      <vt:lpstr>Schools Supported</vt:lpstr>
      <vt:lpstr>What is Capture-the-Flag?</vt:lpstr>
      <vt:lpstr>Example Jeopardy Board (NYU-Poly, 2012)</vt:lpstr>
      <vt:lpstr>Common Challenge Types: Overview</vt:lpstr>
      <vt:lpstr>Want to play?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Lawrence-Kuether, Maureen</dc:creator>
  <cp:lastModifiedBy>david raymond</cp:lastModifiedBy>
  <cp:revision>133</cp:revision>
  <cp:lastPrinted>2018-04-23T15:02:19Z</cp:lastPrinted>
  <dcterms:created xsi:type="dcterms:W3CDTF">2018-04-16T13:48:19Z</dcterms:created>
  <dcterms:modified xsi:type="dcterms:W3CDTF">2018-10-23T20:45:58Z</dcterms:modified>
</cp:coreProperties>
</file>