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5"/>
  </p:notesMasterIdLst>
  <p:sldIdLst>
    <p:sldId id="269" r:id="rId7"/>
    <p:sldId id="278" r:id="rId8"/>
    <p:sldId id="289" r:id="rId9"/>
    <p:sldId id="291" r:id="rId10"/>
    <p:sldId id="292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6" r:id="rId22"/>
    <p:sldId id="299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93979" autoAdjust="0"/>
  </p:normalViewPr>
  <p:slideViewPr>
    <p:cSldViewPr snapToGrid="0">
      <p:cViewPr>
        <p:scale>
          <a:sx n="62" d="100"/>
          <a:sy n="62" d="100"/>
        </p:scale>
        <p:origin x="80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12"/>
    </p:cViewPr>
  </p:sorterViewPr>
  <p:notesViewPr>
    <p:cSldViewPr snapToGrid="0">
      <p:cViewPr>
        <p:scale>
          <a:sx n="94" d="100"/>
          <a:sy n="94" d="100"/>
        </p:scale>
        <p:origin x="908" y="-2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F7E8-8763-4710-B93A-F0C5DA9E25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FA1D-8898-4EB1-B7D9-2DD14C22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t4help.service-now.com/sp?id=sc_cat_item&amp;sys_id=b49677660f130a00005de498b1050ef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t4help.service-now.com/sp?id=sc_cat_item&amp;sys_id=34a94dc50fdf86002ffbabf8b1050e5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922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5402"/>
            <a:ext cx="5486400" cy="4521777"/>
          </a:xfrm>
        </p:spPr>
        <p:txBody>
          <a:bodyPr/>
          <a:lstStyle/>
          <a:p>
            <a:r>
              <a:rPr lang="en-US" sz="1400" dirty="0" smtClean="0"/>
              <a:t>Good Morning,</a:t>
            </a:r>
          </a:p>
          <a:p>
            <a:endParaRPr lang="en-US" sz="1400" dirty="0"/>
          </a:p>
          <a:p>
            <a:r>
              <a:rPr lang="en-US" sz="1400" dirty="0" smtClean="0"/>
              <a:t>I’m Anne Sheppard, </a:t>
            </a:r>
            <a:r>
              <a:rPr lang="en-US" sz="1400" dirty="0" smtClean="0"/>
              <a:t>with IT Experience and Engagement and </a:t>
            </a:r>
            <a:r>
              <a:rPr lang="en-US" sz="1400" dirty="0" smtClean="0"/>
              <a:t>this is Jim Dickhans, </a:t>
            </a:r>
            <a:r>
              <a:rPr lang="en-US" sz="1400" dirty="0" smtClean="0"/>
              <a:t>with the Pamplin College of Business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We </a:t>
            </a:r>
            <a:r>
              <a:rPr lang="en-US" sz="1400" dirty="0" smtClean="0"/>
              <a:t>wanted to share how using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ServiceNow has helped us grow our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Service Management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Strategies </a:t>
            </a:r>
          </a:p>
          <a:p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 smtClean="0"/>
              <a:t>Overview </a:t>
            </a:r>
            <a:r>
              <a:rPr lang="en-US" sz="1400" dirty="0"/>
              <a:t>of </a:t>
            </a:r>
            <a:r>
              <a:rPr lang="en-US" sz="1400" dirty="0" smtClean="0"/>
              <a:t>our transition to using ServiceNow </a:t>
            </a:r>
          </a:p>
          <a:p>
            <a:pPr lvl="1"/>
            <a:r>
              <a:rPr lang="en-US" sz="1400" dirty="0" smtClean="0"/>
              <a:t>     &amp; Service </a:t>
            </a:r>
            <a:r>
              <a:rPr lang="en-US" sz="1400" dirty="0"/>
              <a:t>Partners to </a:t>
            </a:r>
            <a:r>
              <a:rPr lang="en-US" sz="1400" dirty="0" smtClean="0"/>
              <a:t>date</a:t>
            </a:r>
          </a:p>
          <a:p>
            <a:pPr lvl="1"/>
            <a:endParaRPr lang="en-US" sz="140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 smtClean="0"/>
              <a:t>Quick Update on the Service Catalog</a:t>
            </a:r>
            <a:endParaRPr lang="en-US" sz="1400" dirty="0"/>
          </a:p>
          <a:p>
            <a:pPr lvl="1"/>
            <a:endParaRPr lang="en-US" sz="140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 smtClean="0"/>
              <a:t>Pamplin </a:t>
            </a:r>
            <a:r>
              <a:rPr lang="en-US" sz="1400" dirty="0" err="1" smtClean="0"/>
              <a:t>CoB’s</a:t>
            </a:r>
            <a:r>
              <a:rPr lang="en-US" sz="1400" dirty="0" smtClean="0"/>
              <a:t> </a:t>
            </a:r>
            <a:r>
              <a:rPr lang="en-US" sz="1400" dirty="0"/>
              <a:t>experience </a:t>
            </a:r>
            <a:r>
              <a:rPr lang="en-US" sz="1400" dirty="0" smtClean="0"/>
              <a:t>transitioning to ServiceNow and their plans </a:t>
            </a:r>
            <a:r>
              <a:rPr lang="en-US" sz="1400" dirty="0"/>
              <a:t>for </a:t>
            </a:r>
            <a:r>
              <a:rPr lang="en-US" sz="1400" dirty="0" smtClean="0"/>
              <a:t>the future</a:t>
            </a:r>
          </a:p>
          <a:p>
            <a:pPr lvl="1"/>
            <a:endParaRPr lang="en-US" sz="140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/>
              <a:t>U</a:t>
            </a:r>
            <a:r>
              <a:rPr lang="en-US" sz="1400" dirty="0" smtClean="0"/>
              <a:t>pdates </a:t>
            </a:r>
            <a:r>
              <a:rPr lang="en-US" sz="1400" dirty="0"/>
              <a:t>on </a:t>
            </a:r>
            <a:r>
              <a:rPr lang="en-US" sz="1400" dirty="0"/>
              <a:t>licensing costs and upcoming SN </a:t>
            </a:r>
            <a:r>
              <a:rPr lang="en-US" sz="1400" dirty="0" smtClean="0"/>
              <a:t>training. </a:t>
            </a:r>
            <a:endParaRPr lang="en-US" sz="1400" dirty="0"/>
          </a:p>
          <a:p>
            <a:endParaRPr lang="en-US" sz="1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2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8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interested in ServiceNow training, we have sessions coming on Nov 5 and Nov 8.  </a:t>
            </a:r>
          </a:p>
          <a:p>
            <a:endParaRPr lang="en-US" dirty="0"/>
          </a:p>
          <a:p>
            <a:r>
              <a:rPr lang="en-US" dirty="0" smtClean="0"/>
              <a:t>Participants </a:t>
            </a:r>
            <a:r>
              <a:rPr lang="en-US" dirty="0"/>
              <a:t>will need to bring a laptop. 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Register Look for ServiceNow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101 or 102 in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NLI Course Offerings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17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73824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We transitioned to </a:t>
            </a:r>
            <a:r>
              <a:rPr lang="en-US" dirty="0">
                <a:solidFill>
                  <a:prstClr val="black"/>
                </a:solidFill>
              </a:rPr>
              <a:t>using ServiceNow </a:t>
            </a: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incident </a:t>
            </a:r>
            <a:r>
              <a:rPr lang="en-US" dirty="0" smtClean="0">
                <a:solidFill>
                  <a:prstClr val="black"/>
                </a:solidFill>
              </a:rPr>
              <a:t>management in Sept 2014, </a:t>
            </a:r>
            <a:r>
              <a:rPr lang="en-US" dirty="0">
                <a:solidFill>
                  <a:prstClr val="black"/>
                </a:solidFill>
              </a:rPr>
              <a:t>so we’ve been using it for about 4 years now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The success of our  incident </a:t>
            </a:r>
            <a:r>
              <a:rPr lang="en-US" dirty="0"/>
              <a:t>management implementation led to </a:t>
            </a:r>
            <a:r>
              <a:rPr lang="en-US" dirty="0" smtClean="0"/>
              <a:t>increased </a:t>
            </a:r>
            <a:r>
              <a:rPr lang="en-US" dirty="0"/>
              <a:t>interest in other ServiceNow modules </a:t>
            </a:r>
            <a:r>
              <a:rPr lang="en-US" dirty="0" smtClean="0"/>
              <a:t>which now include: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 smtClean="0"/>
              <a:t>Requests through the Service Catalog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 smtClean="0"/>
              <a:t>Project Management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 smtClean="0"/>
              <a:t>as well as Problem Management which you hear more about in the next presentation.</a:t>
            </a:r>
            <a:endParaRPr lang="en-US" dirty="0"/>
          </a:p>
          <a:p>
            <a:r>
              <a:rPr lang="en-US" dirty="0"/>
              <a:t> </a:t>
            </a:r>
            <a:endParaRPr lang="en-US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Using ServiceNow has provided </a:t>
            </a:r>
            <a:r>
              <a:rPr lang="en-US" dirty="0">
                <a:solidFill>
                  <a:prstClr val="black"/>
                </a:solidFill>
              </a:rPr>
              <a:t>us with </a:t>
            </a:r>
            <a:r>
              <a:rPr lang="en-US" dirty="0" smtClean="0">
                <a:solidFill>
                  <a:prstClr val="black"/>
                </a:solidFill>
              </a:rPr>
              <a:t>an environment </a:t>
            </a:r>
            <a:r>
              <a:rPr lang="en-US" dirty="0">
                <a:solidFill>
                  <a:prstClr val="black"/>
                </a:solidFill>
              </a:rPr>
              <a:t>to develop a comprehensive IT service management </a:t>
            </a:r>
            <a:r>
              <a:rPr lang="en-US" dirty="0" smtClean="0">
                <a:solidFill>
                  <a:prstClr val="black"/>
                </a:solidFill>
              </a:rPr>
              <a:t>strategy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/>
              <a:t>An essential part </a:t>
            </a:r>
            <a:r>
              <a:rPr lang="en-US" dirty="0" smtClean="0"/>
              <a:t>of this strategy included </a:t>
            </a:r>
            <a:r>
              <a:rPr lang="en-US" dirty="0"/>
              <a:t>a desire to improve our communications with our service partners and to provide a better user experience with our service offerings to our customers. </a:t>
            </a:r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It also gave us </a:t>
            </a:r>
            <a:r>
              <a:rPr lang="en-US" dirty="0">
                <a:solidFill>
                  <a:prstClr val="black"/>
                </a:solidFill>
              </a:rPr>
              <a:t>the opportunity to develop more robust partnerships and work more effectively with both enterprise and local IT units.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4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Currently we have 11 local IT service </a:t>
            </a:r>
            <a:r>
              <a:rPr lang="en-US" dirty="0" smtClean="0">
                <a:solidFill>
                  <a:prstClr val="black"/>
                </a:solidFill>
              </a:rPr>
              <a:t>partners using incident </a:t>
            </a:r>
            <a:r>
              <a:rPr lang="en-US" dirty="0" smtClean="0">
                <a:solidFill>
                  <a:prstClr val="black"/>
                </a:solidFill>
              </a:rPr>
              <a:t>management which includes many of you attending DCSS today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Some of our partners are also in </a:t>
            </a:r>
            <a:r>
              <a:rPr lang="en-US" dirty="0">
                <a:solidFill>
                  <a:prstClr val="black"/>
                </a:solidFill>
              </a:rPr>
              <a:t>the process of developing requestable service catalog entries </a:t>
            </a:r>
            <a:r>
              <a:rPr lang="en-US" dirty="0" smtClean="0">
                <a:solidFill>
                  <a:prstClr val="black"/>
                </a:solidFill>
              </a:rPr>
              <a:t>with workflows to </a:t>
            </a:r>
            <a:r>
              <a:rPr lang="en-US" dirty="0">
                <a:solidFill>
                  <a:prstClr val="black"/>
                </a:solidFill>
              </a:rPr>
              <a:t>automate their business processes.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To date, 2 of our service partners have their own categories </a:t>
            </a:r>
            <a:r>
              <a:rPr lang="en-US" dirty="0">
                <a:solidFill>
                  <a:prstClr val="black"/>
                </a:solidFill>
              </a:rPr>
              <a:t>in our </a:t>
            </a:r>
            <a:r>
              <a:rPr lang="en-US" dirty="0" smtClean="0">
                <a:solidFill>
                  <a:prstClr val="black"/>
                </a:solidFill>
              </a:rPr>
              <a:t>IT Service Catalog.  However, t</a:t>
            </a:r>
            <a:r>
              <a:rPr lang="en-US" dirty="0" smtClean="0"/>
              <a:t>heir </a:t>
            </a:r>
            <a:r>
              <a:rPr lang="en-US" dirty="0"/>
              <a:t>categories and the </a:t>
            </a:r>
            <a:r>
              <a:rPr lang="en-US" dirty="0" smtClean="0"/>
              <a:t>items </a:t>
            </a:r>
            <a:r>
              <a:rPr lang="en-US" dirty="0"/>
              <a:t>in them </a:t>
            </a:r>
            <a:r>
              <a:rPr lang="en-US" dirty="0" smtClean="0"/>
              <a:t>have User </a:t>
            </a:r>
            <a:r>
              <a:rPr lang="en-US" dirty="0"/>
              <a:t>Criteria set so they are only available for users with certain department codes. 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That </a:t>
            </a:r>
            <a:r>
              <a:rPr lang="en-US" dirty="0"/>
              <a:t>way, all users at VT go to one portal, but they can see IT services and department services together. 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</a:t>
            </a:r>
            <a:r>
              <a:rPr lang="en-US" dirty="0"/>
              <a:t>far, this has worked well for </a:t>
            </a:r>
            <a:r>
              <a:rPr lang="en-US" dirty="0" smtClean="0"/>
              <a:t>us </a:t>
            </a:r>
          </a:p>
          <a:p>
            <a:endParaRPr lang="en-US" dirty="0" smtClean="0"/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50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Before I</a:t>
            </a:r>
            <a:r>
              <a:rPr lang="en-US" dirty="0" smtClean="0">
                <a:solidFill>
                  <a:prstClr val="black"/>
                </a:solidFill>
              </a:rPr>
              <a:t> turn it over to Jim, I want provide you with a  quick update on our Service Catalog.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Together with Service Partners we’ve made a great deal of progress over the past year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continuing to grow &amp; evolve the IT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Catalog</a:t>
            </a:r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dirty="0"/>
              <a:t>As part of our continuous improvement process, ITEE recently conducted </a:t>
            </a:r>
            <a:r>
              <a:rPr lang="en-US" dirty="0" smtClean="0"/>
              <a:t>a user experience study to </a:t>
            </a:r>
            <a:r>
              <a:rPr lang="en-US" dirty="0"/>
              <a:t>evaluate the information architecture of </a:t>
            </a:r>
            <a:r>
              <a:rPr lang="en-US" dirty="0" smtClean="0"/>
              <a:t>the catalog. </a:t>
            </a:r>
          </a:p>
          <a:p>
            <a:endParaRPr lang="en-US" dirty="0"/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results of this study</a:t>
            </a:r>
            <a:r>
              <a:rPr lang="en-US" dirty="0"/>
              <a:t>, a plan </a:t>
            </a:r>
            <a:r>
              <a:rPr lang="en-US" dirty="0" smtClean="0"/>
              <a:t>was developed to </a:t>
            </a:r>
            <a:r>
              <a:rPr lang="en-US" dirty="0"/>
              <a:t>make </a:t>
            </a:r>
            <a:r>
              <a:rPr lang="en-US" dirty="0" smtClean="0"/>
              <a:t>changes to improve </a:t>
            </a:r>
            <a:r>
              <a:rPr lang="en-US" dirty="0"/>
              <a:t>the information </a:t>
            </a:r>
            <a:r>
              <a:rPr lang="en-US" dirty="0" smtClean="0"/>
              <a:t>architecture of the catalog and together we’ve been working with our service partners since mid-summer to make that happen.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believe implementing these changes will </a:t>
            </a:r>
            <a:r>
              <a:rPr lang="en-US" dirty="0" smtClean="0"/>
              <a:t>help </a:t>
            </a:r>
            <a:r>
              <a:rPr lang="en-US" dirty="0"/>
              <a:t>users to find </a:t>
            </a:r>
            <a:r>
              <a:rPr lang="en-US" dirty="0" smtClean="0"/>
              <a:t>services </a:t>
            </a:r>
            <a:r>
              <a:rPr lang="en-US" dirty="0"/>
              <a:t>in </a:t>
            </a:r>
            <a:r>
              <a:rPr lang="en-US" dirty="0" smtClean="0"/>
              <a:t>a much </a:t>
            </a:r>
            <a:r>
              <a:rPr lang="en-US" dirty="0"/>
              <a:t>easier and more expedient manner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 stay tuned for a new look and feel coming to the Service Catalog soon!</a:t>
            </a:r>
            <a:endParaRPr lang="en-US" dirty="0"/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7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842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9678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Quick update on the growth of the IT Service Catalog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date we have </a:t>
            </a:r>
            <a:r>
              <a:rPr lang="en-US" dirty="0" smtClean="0">
                <a:solidFill>
                  <a:prstClr val="black"/>
                </a:solidFill>
              </a:rPr>
              <a:t>approximately 150 </a:t>
            </a:r>
            <a:r>
              <a:rPr lang="en-US" dirty="0">
                <a:solidFill>
                  <a:prstClr val="black"/>
                </a:solidFill>
              </a:rPr>
              <a:t>requestable services in our catalog. 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These </a:t>
            </a:r>
            <a:r>
              <a:rPr lang="en-US" dirty="0">
                <a:solidFill>
                  <a:prstClr val="black"/>
                </a:solidFill>
              </a:rPr>
              <a:t>include: 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SzPct val="25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Directly requestable service entries 	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</a:p>
          <a:p>
            <a:pPr lvl="1">
              <a:buSzPct val="25000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These services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ave a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submit button and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a workflow to automate business processes</a:t>
            </a:r>
          </a:p>
          <a:p>
            <a:pPr lvl="1">
              <a:buSzPct val="25000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SzPct val="25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Auto-provisioned services </a:t>
            </a:r>
          </a:p>
          <a:p>
            <a:pPr lvl="1">
              <a:buSzPct val="25000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These are university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services granted upon creation of an account/affiliation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with  VT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examples. Lynda, VT  Google Mail, and VT Google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Calendar</a:t>
            </a:r>
          </a:p>
          <a:p>
            <a:pPr lvl="1"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SzPct val="25000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 Service entries</a:t>
            </a:r>
          </a:p>
          <a:p>
            <a:pPr lvl="1">
              <a:buSzPct val="25000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These are services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where users can obtain the service by following the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instruction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a KB article, example 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</a:rPr>
              <a:t>University  Services Domain</a:t>
            </a:r>
            <a:r>
              <a:rPr lang="en-US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or via an external web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page</a:t>
            </a:r>
            <a:r>
              <a:rPr lang="en-US" u="sng" dirty="0" smtClean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)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where links to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extended instructions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were placed on the service page. </a:t>
            </a: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 entry is ongoing &amp; </a:t>
            </a:r>
            <a:r>
              <a:rPr lang="en-US" b="1" dirty="0" smtClean="0">
                <a:sym typeface="Calibri"/>
              </a:rPr>
              <a:t>s</a:t>
            </a:r>
            <a:r>
              <a:rPr lang="en-US" b="1" dirty="0" smtClean="0"/>
              <a:t>ince </a:t>
            </a:r>
            <a:r>
              <a:rPr lang="en-US" b="1" dirty="0"/>
              <a:t>it’s it inception </a:t>
            </a:r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t</a:t>
            </a: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otal service requests have increased to 15,400.</a:t>
            </a:r>
          </a:p>
          <a:p>
            <a:pPr>
              <a:buSzPct val="25000"/>
            </a:pPr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And with that, I’ll turn it over to Jim.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73FED-1043-5044-B537-AA03C96BA3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FA1D-8898-4EB1-B7D9-2DD14C22B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1560" y="6356351"/>
            <a:ext cx="2743200" cy="365125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57931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DD61-DAE8-5940-995B-F34550BEAF9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8A0E-ECDD-6B4D-9728-E06C2571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6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7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6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94944"/>
            <a:ext cx="60634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39557" y="450968"/>
            <a:ext cx="97719" cy="73289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164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7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2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21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622604" y="2244451"/>
            <a:ext cx="0" cy="509588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611315" y="2266939"/>
            <a:ext cx="673101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rot="16200000">
            <a:off x="10044115" y="3812773"/>
            <a:ext cx="0" cy="679451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16200000" flipH="1">
            <a:off x="10116963" y="3920195"/>
            <a:ext cx="504827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7867" y="2499245"/>
            <a:ext cx="8244647" cy="1511924"/>
          </a:xfrm>
        </p:spPr>
        <p:txBody>
          <a:bodyPr>
            <a:normAutofit/>
          </a:bodyPr>
          <a:lstStyle>
            <a:lvl1pPr>
              <a:defRPr sz="4800" b="1" i="0">
                <a:latin typeface="Acherus Grotesque Black" charset="0"/>
                <a:ea typeface="Acherus Grotesque Black" charset="0"/>
                <a:cs typeface="Acherus Grotesque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33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B6B8-5FE3-4420-9A4C-0303D6494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615AE-23DC-4F72-8A5C-2445BF26A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9452-3041-4D66-B016-739B7FFE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964A-FE39-4DDF-A0E3-999C820D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D445D-3BFD-4EA5-8ACC-8907ABE5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0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115D-8E36-424B-BDB2-82A84B8D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herus Grotesque Medium" panose="02000505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F664-C485-464A-B129-A7152736E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neso Cond Regular" panose="02000506040000020004" pitchFamily="50" charset="0"/>
              </a:defRPr>
            </a:lvl1pPr>
            <a:lvl2pPr>
              <a:defRPr>
                <a:latin typeface="Gineso Cond Regular" panose="02000506040000020004" pitchFamily="50" charset="0"/>
              </a:defRPr>
            </a:lvl2pPr>
            <a:lvl3pPr>
              <a:defRPr>
                <a:latin typeface="Gineso Cond Regular" panose="02000506040000020004" pitchFamily="50" charset="0"/>
              </a:defRPr>
            </a:lvl3pPr>
            <a:lvl4pPr>
              <a:defRPr>
                <a:latin typeface="Gineso Cond Regular" panose="02000506040000020004" pitchFamily="50" charset="0"/>
              </a:defRPr>
            </a:lvl4pPr>
            <a:lvl5pPr>
              <a:defRPr>
                <a:latin typeface="Gineso Cond Regular" panose="0200050604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A2B2-DFEB-4EFF-8A29-69F667A2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DF44-0DD5-4C07-A8E7-4A5BE5D2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DA521-22F8-47E8-89B7-3BE49727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034BD-433B-4F8C-A56A-4980992B8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6" b="82255"/>
          <a:stretch/>
        </p:blipFill>
        <p:spPr>
          <a:xfrm>
            <a:off x="0" y="5434279"/>
            <a:ext cx="12296703" cy="14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5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115D-8E36-424B-BDB2-82A84B8D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herus Grotesque Medium" panose="02000505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F664-C485-464A-B129-A7152736E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neso Cond Regular" panose="02000506040000020004" pitchFamily="50" charset="0"/>
              </a:defRPr>
            </a:lvl1pPr>
            <a:lvl2pPr>
              <a:defRPr>
                <a:latin typeface="Gineso Cond Regular" panose="02000506040000020004" pitchFamily="50" charset="0"/>
              </a:defRPr>
            </a:lvl2pPr>
            <a:lvl3pPr>
              <a:defRPr>
                <a:latin typeface="Gineso Cond Regular" panose="02000506040000020004" pitchFamily="50" charset="0"/>
              </a:defRPr>
            </a:lvl3pPr>
            <a:lvl4pPr>
              <a:defRPr>
                <a:latin typeface="Gineso Cond Regular" panose="02000506040000020004" pitchFamily="50" charset="0"/>
              </a:defRPr>
            </a:lvl4pPr>
            <a:lvl5pPr>
              <a:defRPr>
                <a:latin typeface="Gineso Cond Regular" panose="0200050604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A2B2-DFEB-4EFF-8A29-69F667A2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DF44-0DD5-4C07-A8E7-4A5BE5D2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DA521-22F8-47E8-89B7-3BE49727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EDD-11A4-4446-9769-33592A82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50F4-ACA9-417B-954E-2E6E3E4D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D747-EAFA-4BA3-A961-BEF5F4BB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4797-E468-4581-9A91-9B8E207B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AAEA8-2D10-4F3E-A384-7E9E91E7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0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EF89-8C68-4DAA-838A-47A7B158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B33A-126F-4084-903A-A8C65F77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829A0-D0CC-4BC4-8CF2-E96E94109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00E5F-E7FB-47D7-ADB7-760E6B84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59489-5149-42BC-8DEF-F554CE44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9F3F8-5671-46FE-962A-B1AE8041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092D-C09B-41CA-A476-3CA8B8C2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7F23-F5CA-46D8-B912-237F6DE40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F35E4-98F4-4847-990D-408EB79DD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41965-D7E9-475A-89C3-755B27CB4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AB777-986E-4B48-9FCD-E57523819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ADC9C-541A-4C9D-9FC8-5B6A099F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55772-7C2A-4FB7-883C-15021D76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5C3CD-DE32-4DD0-9987-AA679642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4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91C9-6C8D-4542-8DE1-FBD4F265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F9114-2C08-490D-9A5B-5F1FD77D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294C5-FC1D-4197-9C76-621165ED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F8C69-7D44-4FCC-89C9-E32E47B1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8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F2C7B-7780-4F71-A375-66483C7B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97CD9-D4F7-4DD5-A8DE-37A3017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A3625-2EC8-49E6-AF54-0726E5AF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777B-0BAC-43B2-A9E3-4A61DF33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6B7A-E056-44EE-AB62-A5A7E76B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3A58B-B259-453D-BFDE-DEFA355DD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1B20A-A736-4DD1-A834-3344EC3A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B3713-0961-49E3-BFFC-664A59CB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C4041-CAA7-4C72-8719-E28315DA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8FCF-B4B7-45EE-86E2-EBFF1FEA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039AE-C5F5-4334-B2BA-A945A26D5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1F807-A056-42CB-A3AE-55FA97A3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F5304-DBB1-4FAA-A7F0-4A343F86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449AD-AF73-4C0F-B39E-B6484B2F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46C-2AF3-4FBD-B545-CBC8F2B0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10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99CD-0867-4BFD-A1CF-43BC985A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B1E5E-F807-45D9-A8D0-07D7951E5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8486-F2F8-4F21-B0B0-6A55E08C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CC17-3C44-4DE7-B0B4-8625EEE0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CCA1-EA14-466B-A283-47FAAC5F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1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641EE-3951-4F2C-8073-F7AF0D1C7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B5A4-2CB2-45D4-9A38-BB26F8425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E988D-8328-4C41-BD88-BE306448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CB5B-E7D6-47D8-8993-17DCF9D5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5563-A642-4912-9AD2-EFF18420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1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2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25695-6A6E-4FE4-9688-87CBFB0AF0B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B25C-FA53-444E-9A61-AF475839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F1F0-8FB4-1748-8F21-1C44CF170E83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4B53-1FC6-DB4D-8916-2D5D8F3BF5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987"/>
            <a:ext cx="330403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1B8FB-E320-4A84-84AF-C7A07C7C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55E04-82F2-478E-8C4A-6C5022A04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FAFF7-3D8E-4D1F-8759-CB4B01D04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DE3F-67AF-4CEC-B5B1-35738F114A3F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25E32-FA06-4F15-A17B-E7E44BE8D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2F092-3977-4341-94A0-CCF22D4FA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402C-590C-40C6-92E5-0DE611203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cd@vt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dickhans@vt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ashepard@vt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t4help.service-now.com/sp?id=sc_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t4help.service-now.com/sp?id=sc_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54021" y="1261205"/>
            <a:ext cx="8722843" cy="285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6997" y="1811914"/>
            <a:ext cx="753158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Arial" charset="0"/>
                <a:ea typeface="Arial" charset="0"/>
                <a:cs typeface="Arial" charset="0"/>
              </a:rPr>
              <a:t>Using ServiceNow </a:t>
            </a:r>
            <a:r>
              <a:rPr lang="en-US" sz="3733" b="1" dirty="0" smtClean="0">
                <a:latin typeface="Arial" charset="0"/>
                <a:ea typeface="Arial" charset="0"/>
                <a:cs typeface="Arial" charset="0"/>
              </a:rPr>
              <a:t>to Grow Your </a:t>
            </a:r>
          </a:p>
          <a:p>
            <a:r>
              <a:rPr lang="en-US" sz="3733" b="1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3733" b="1" dirty="0">
                <a:latin typeface="Arial" charset="0"/>
                <a:ea typeface="Arial" charset="0"/>
                <a:cs typeface="Arial" charset="0"/>
              </a:rPr>
              <a:t>Service Management Strategy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65465" y="1596123"/>
            <a:ext cx="0" cy="509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56997" y="1632955"/>
            <a:ext cx="50482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9605727" y="3349066"/>
            <a:ext cx="0" cy="509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9597259" y="3395461"/>
            <a:ext cx="50482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4315" y="5019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Jim Dickhans</a:t>
            </a:r>
            <a:r>
              <a:rPr lang="en-US" dirty="0"/>
              <a:t>– Pamplin College of Business</a:t>
            </a:r>
          </a:p>
          <a:p>
            <a:r>
              <a:rPr lang="en-US" b="1" dirty="0" smtClean="0"/>
              <a:t>Anne </a:t>
            </a:r>
            <a:r>
              <a:rPr lang="en-US" b="1" dirty="0"/>
              <a:t>Sheppard </a:t>
            </a:r>
            <a:r>
              <a:rPr lang="en-US" dirty="0"/>
              <a:t>– </a:t>
            </a:r>
            <a:r>
              <a:rPr lang="en-US" dirty="0" smtClean="0"/>
              <a:t>IT Experience and Engagement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30" y="442102"/>
            <a:ext cx="7202320" cy="122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61F41"/>
                </a:solidFill>
                <a:latin typeface="Acherus Grotesque Extra" panose="02000505000000020004" pitchFamily="50" charset="0"/>
              </a:rPr>
              <a:t>LEVERAGING </a:t>
            </a:r>
            <a:r>
              <a:rPr lang="en-US" dirty="0">
                <a:solidFill>
                  <a:srgbClr val="861F41"/>
                </a:solidFill>
                <a:latin typeface="Acherus Grotesque Thin" panose="02000505000000020004" pitchFamily="50" charset="0"/>
              </a:rPr>
              <a:t>THE DATA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861F4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CB50-BA43-4F88-8CFC-DEE2F64D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67350" cy="35214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Bandwidth</a:t>
            </a:r>
          </a:p>
          <a:p>
            <a:pPr marL="457200" lvl="1" indent="0">
              <a:buNone/>
            </a:pPr>
            <a:r>
              <a:rPr lang="en-US" dirty="0"/>
              <a:t>Number of Tickets</a:t>
            </a:r>
          </a:p>
          <a:p>
            <a:pPr marL="914400" lvl="2" indent="0">
              <a:buNone/>
            </a:pPr>
            <a:r>
              <a:rPr lang="en-US" dirty="0"/>
              <a:t>Cost per Ticket</a:t>
            </a:r>
          </a:p>
          <a:p>
            <a:pPr marL="914400" lvl="2" indent="0">
              <a:buNone/>
            </a:pPr>
            <a:r>
              <a:rPr lang="en-US" dirty="0"/>
              <a:t>Number of Student Solved Tickets</a:t>
            </a:r>
          </a:p>
          <a:p>
            <a:pPr marL="914400" lvl="2" indent="0">
              <a:buNone/>
            </a:pPr>
            <a:r>
              <a:rPr lang="en-US" dirty="0"/>
              <a:t>Distribution between Core Service Areas</a:t>
            </a:r>
          </a:p>
          <a:p>
            <a:pPr marL="457200" lvl="1" indent="0">
              <a:buNone/>
            </a:pPr>
            <a:r>
              <a:rPr lang="en-US" dirty="0"/>
              <a:t>Duration of Open Ticket</a:t>
            </a:r>
          </a:p>
          <a:p>
            <a:pPr marL="457200" lvl="1" indent="0">
              <a:buNone/>
            </a:pPr>
            <a:r>
              <a:rPr lang="en-US" dirty="0"/>
              <a:t>Active Tickets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15B5C69-AC3B-4ED5-9B8A-2AE382A0F01B}"/>
              </a:ext>
            </a:extLst>
          </p:cNvPr>
          <p:cNvSpPr txBox="1">
            <a:spLocks/>
          </p:cNvSpPr>
          <p:nvPr/>
        </p:nvSpPr>
        <p:spPr>
          <a:xfrm>
            <a:off x="6305550" y="1825624"/>
            <a:ext cx="5467350" cy="451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Time &amp; Location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Metadata of Ticket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Submission type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Time of day submitted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User submitted or technician submitted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Core Services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Category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29" y="442102"/>
            <a:ext cx="9744679" cy="122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61F41"/>
                </a:solidFill>
                <a:latin typeface="Acherus Grotesque Extra" panose="02000505000000020004" pitchFamily="50" charset="0"/>
              </a:rPr>
              <a:t>LEVERAGING </a:t>
            </a:r>
            <a:r>
              <a:rPr lang="en-US" dirty="0">
                <a:solidFill>
                  <a:srgbClr val="861F41"/>
                </a:solidFill>
                <a:latin typeface="Acherus Grotesque Thin" panose="02000505000000020004" pitchFamily="50" charset="0"/>
              </a:rPr>
              <a:t>THE DATA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861F4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CB50-BA43-4F88-8CFC-DEE2F64D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3206" cy="5971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A5B276-249B-49FE-90BD-FC1A2796F340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109960" cy="59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ANSWERING THE QUESTION: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How do we lower our cost per student ticket?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FB07-9DBC-425D-A154-F1DEE9E33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76" y="2485024"/>
            <a:ext cx="3458584" cy="2799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1FAC5-CBB8-4715-BEDA-CB7512D73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42" y="2485024"/>
            <a:ext cx="3458584" cy="27998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D96B2-BCE6-49A7-8B3F-2295CD126AA1}"/>
              </a:ext>
            </a:extLst>
          </p:cNvPr>
          <p:cNvSpPr/>
          <p:nvPr/>
        </p:nvSpPr>
        <p:spPr>
          <a:xfrm>
            <a:off x="1583638" y="2972702"/>
            <a:ext cx="33680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Student Ticket Count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Student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neso Cond Regular" panose="02000506040000020004" pitchFamily="50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331AE-BB02-47F7-978F-2E5FD5FE2DDB}"/>
              </a:ext>
            </a:extLst>
          </p:cNvPr>
          <p:cNvGrpSpPr/>
          <p:nvPr/>
        </p:nvGrpSpPr>
        <p:grpSpPr>
          <a:xfrm rot="18900000">
            <a:off x="1184097" y="3259005"/>
            <a:ext cx="336364" cy="336364"/>
            <a:chOff x="2007909" y="377072"/>
            <a:chExt cx="3544479" cy="3544479"/>
          </a:xfrm>
          <a:solidFill>
            <a:srgbClr val="861F4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33A51F-5E66-440F-94C6-EDB0BAC2BA2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2B014C-6D36-4999-8D00-E05DF1033305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E68FC-38AF-4C8F-A487-1EC4DCBFC5FA}"/>
              </a:ext>
            </a:extLst>
          </p:cNvPr>
          <p:cNvGrpSpPr/>
          <p:nvPr/>
        </p:nvGrpSpPr>
        <p:grpSpPr>
          <a:xfrm rot="8100000">
            <a:off x="1169232" y="3775831"/>
            <a:ext cx="336364" cy="336364"/>
            <a:chOff x="2007909" y="377072"/>
            <a:chExt cx="3544479" cy="3544479"/>
          </a:xfrm>
          <a:solidFill>
            <a:srgbClr val="861F4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AF4B68-2205-4189-99E8-F0337AC602F1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245216-802B-4486-BDE8-97772E8BF1A3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8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30" y="442102"/>
            <a:ext cx="7202320" cy="122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08590"/>
                </a:solidFill>
                <a:latin typeface="Acherus Grotesque Extra" panose="02000505000000020004" pitchFamily="50" charset="0"/>
              </a:rPr>
              <a:t>SUCCESS </a:t>
            </a:r>
            <a:r>
              <a:rPr lang="en-US" dirty="0">
                <a:solidFill>
                  <a:srgbClr val="508590"/>
                </a:solidFill>
                <a:latin typeface="Acherus Grotesque Thin" panose="02000505000000020004" pitchFamily="50" charset="0"/>
              </a:rPr>
              <a:t>IN PAMPLIN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50859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CB50-BA43-4F88-8CFC-DEE2F64D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57411" cy="352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Communication via ServiceNow</a:t>
            </a:r>
          </a:p>
          <a:p>
            <a:pPr marL="0" indent="0">
              <a:buNone/>
            </a:pPr>
            <a:r>
              <a:rPr lang="en-US" dirty="0"/>
              <a:t>Ticket/Incident Tracking</a:t>
            </a:r>
          </a:p>
          <a:p>
            <a:pPr marL="0" indent="0">
              <a:buNone/>
            </a:pPr>
            <a:r>
              <a:rPr lang="en-US" dirty="0"/>
              <a:t>Routing</a:t>
            </a:r>
          </a:p>
          <a:p>
            <a:pPr marL="0" indent="0">
              <a:buNone/>
            </a:pPr>
            <a:r>
              <a:rPr lang="en-US" dirty="0"/>
              <a:t>Connected with many </a:t>
            </a:r>
            <a:r>
              <a:rPr lang="en-US" dirty="0" err="1"/>
              <a:t>DoIT</a:t>
            </a:r>
            <a:r>
              <a:rPr lang="en-US" dirty="0"/>
              <a:t> Units</a:t>
            </a:r>
          </a:p>
          <a:p>
            <a:pPr marL="0" indent="0">
              <a:buNone/>
            </a:pPr>
            <a:r>
              <a:rPr lang="en-US" dirty="0"/>
              <a:t>See most User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29" y="442102"/>
            <a:ext cx="10293319" cy="122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08590"/>
                </a:solidFill>
                <a:latin typeface="Acherus Grotesque Extra" panose="02000505000000020004" pitchFamily="50" charset="0"/>
              </a:rPr>
              <a:t>NEXT STEPS </a:t>
            </a:r>
            <a:r>
              <a:rPr lang="en-US" dirty="0">
                <a:solidFill>
                  <a:srgbClr val="508590"/>
                </a:solidFill>
                <a:latin typeface="Acherus Grotesque Thin" panose="02000505000000020004" pitchFamily="50" charset="0"/>
              </a:rPr>
              <a:t>FOR PAMPLIN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50859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CB50-BA43-4F88-8CFC-DEE2F64D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57411" cy="352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Leverage the Service Catalog </a:t>
            </a:r>
          </a:p>
          <a:p>
            <a:pPr marL="457200" lvl="1" indent="0">
              <a:buNone/>
            </a:pPr>
            <a:r>
              <a:rPr lang="en-US" dirty="0"/>
              <a:t>Incidents vs. Requests vs. Request Items</a:t>
            </a:r>
          </a:p>
          <a:p>
            <a:pPr marL="457200" lvl="1" indent="0">
              <a:buNone/>
            </a:pPr>
            <a:r>
              <a:rPr lang="en-US" dirty="0"/>
              <a:t>Routine/Planned vs. Impromptu Issue</a:t>
            </a:r>
          </a:p>
          <a:p>
            <a:pPr marL="0" indent="0">
              <a:buNone/>
            </a:pPr>
            <a:r>
              <a:rPr lang="en-US" b="1" dirty="0"/>
              <a:t>Automation</a:t>
            </a:r>
          </a:p>
          <a:p>
            <a:pPr marL="457200" lvl="1" indent="0">
              <a:buNone/>
            </a:pPr>
            <a:r>
              <a:rPr lang="en-US" dirty="0"/>
              <a:t>Preventative “Incidents”</a:t>
            </a:r>
          </a:p>
          <a:p>
            <a:pPr marL="457200" lvl="1" indent="0">
              <a:buNone/>
            </a:pPr>
            <a:r>
              <a:rPr lang="en-US" dirty="0"/>
              <a:t>Workflows</a:t>
            </a:r>
          </a:p>
          <a:p>
            <a:pPr marL="0" indent="0">
              <a:buNone/>
            </a:pPr>
            <a:r>
              <a:rPr lang="en-US" b="1" dirty="0"/>
              <a:t>Expand to Other Core Service</a:t>
            </a:r>
          </a:p>
          <a:p>
            <a:pPr marL="457200" lvl="1" indent="0">
              <a:buNone/>
            </a:pPr>
            <a:r>
              <a:rPr lang="en-US" dirty="0"/>
              <a:t>System/Application Development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30" y="442102"/>
            <a:ext cx="9640176" cy="122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08590"/>
                </a:solidFill>
                <a:latin typeface="Acherus Grotesque Extra" panose="02000505000000020004" pitchFamily="50" charset="0"/>
              </a:rPr>
              <a:t>LEVERAGING </a:t>
            </a:r>
            <a:r>
              <a:rPr lang="en-US" dirty="0">
                <a:solidFill>
                  <a:srgbClr val="508590"/>
                </a:solidFill>
                <a:latin typeface="Acherus Grotesque Thin" panose="02000505000000020004" pitchFamily="50" charset="0"/>
              </a:rPr>
              <a:t>ServiceNow</a:t>
            </a:r>
            <a:r>
              <a:rPr lang="en-US" b="1" dirty="0">
                <a:solidFill>
                  <a:srgbClr val="508590"/>
                </a:solidFill>
                <a:latin typeface="Acherus Grotesque Extra" panose="02000505000000020004" pitchFamily="50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50859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CB50-BA43-4F88-8CFC-DEE2F64D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02" y="1385639"/>
            <a:ext cx="10857411" cy="417636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ServiceNow license costs are $500 per user per year, which is the cost straight from the contract</a:t>
            </a:r>
            <a:endParaRPr lang="en-US" sz="3200" dirty="0">
              <a:solidFill>
                <a:prstClr val="black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Student licenses are currently and into foreseeable future free (as in no added charge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join ServiceNow, you will need to complete an MOU and determine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number of licenses needed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prstClr val="black"/>
                </a:solidFill>
              </a:rPr>
              <a:t> If you are interested in learning more or want to </a:t>
            </a:r>
            <a:r>
              <a:rPr lang="en-US" sz="2400" dirty="0" smtClean="0">
                <a:solidFill>
                  <a:prstClr val="black"/>
                </a:solidFill>
              </a:rPr>
              <a:t>licensing, </a:t>
            </a:r>
            <a:r>
              <a:rPr lang="en-US" sz="2400" dirty="0">
                <a:solidFill>
                  <a:prstClr val="black"/>
                </a:solidFill>
              </a:rPr>
              <a:t>then please contact Dave Duckett at 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dcd@vt.edu</a:t>
            </a:r>
            <a:r>
              <a:rPr lang="en-US" sz="2400" dirty="0">
                <a:solidFill>
                  <a:prstClr val="black"/>
                </a:solidFill>
              </a:rPr>
              <a:t> or 1-2313. 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latin typeface="Acherus Grotesque Medium" panose="02000505000000020004" pitchFamily="50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latin typeface="Acherus Grotesque Medium" panose="02000505000000020004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BE577-2DB9-49B3-B6CD-A68F9686B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38" t="7863" b="6805"/>
          <a:stretch/>
        </p:blipFill>
        <p:spPr>
          <a:xfrm>
            <a:off x="-1" y="1695449"/>
            <a:ext cx="12208933" cy="5972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98514-FAE8-4D28-BCEE-AF641BD95D65}"/>
              </a:ext>
            </a:extLst>
          </p:cNvPr>
          <p:cNvSpPr txBox="1">
            <a:spLocks/>
          </p:cNvSpPr>
          <p:nvPr/>
        </p:nvSpPr>
        <p:spPr>
          <a:xfrm>
            <a:off x="1008229" y="469560"/>
            <a:ext cx="10964695" cy="12258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1F41"/>
                </a:solidFill>
                <a:effectLst/>
                <a:uLnTx/>
                <a:uFillTx/>
                <a:latin typeface="Acherus Grotesque Extra" panose="02000505000000020004" pitchFamily="50" charset="0"/>
                <a:ea typeface="+mj-ea"/>
                <a:cs typeface="+mj-cs"/>
              </a:rPr>
              <a:t>4HELP SERVICE PORTAL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61F41"/>
                </a:solidFill>
                <a:effectLst/>
                <a:uLnTx/>
                <a:uFillTx/>
                <a:latin typeface="Acherus Grotesque Thin" panose="02000505000000020004" pitchFamily="50" charset="0"/>
                <a:ea typeface="+mj-ea"/>
                <a:cs typeface="+mj-cs"/>
              </a:rPr>
              <a:t>ServiceNow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1F41"/>
                </a:solidFill>
                <a:effectLst/>
                <a:uLnTx/>
                <a:uFillTx/>
                <a:latin typeface="Acherus Grotesque Extra" panose="02000505000000020004" pitchFamily="50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7116D5-2ED4-4AFE-BA9F-3D82F42F20E6}"/>
              </a:ext>
            </a:extLst>
          </p:cNvPr>
          <p:cNvGrpSpPr/>
          <p:nvPr/>
        </p:nvGrpSpPr>
        <p:grpSpPr>
          <a:xfrm rot="2700000">
            <a:off x="251518" y="531401"/>
            <a:ext cx="563754" cy="563754"/>
            <a:chOff x="2007909" y="377072"/>
            <a:chExt cx="3544479" cy="3544479"/>
          </a:xfrm>
          <a:solidFill>
            <a:srgbClr val="861F4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26C295-4010-4788-9A0D-97096B9E762F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3C8843-D1F5-4DD7-818D-7363AB7B9E95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03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94326" y="905164"/>
            <a:ext cx="10640292" cy="50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Upcoming ServiceNow Training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49650"/>
              </p:ext>
            </p:extLst>
          </p:nvPr>
        </p:nvGraphicFramePr>
        <p:xfrm>
          <a:off x="794326" y="1530812"/>
          <a:ext cx="10515600" cy="4469130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296231107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15500351"/>
                    </a:ext>
                  </a:extLst>
                </a:gridCol>
              </a:tblGrid>
              <a:tr h="4221019"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ServiceNow </a:t>
                      </a:r>
                      <a:r>
                        <a:rPr lang="en-US" sz="1800" b="1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101</a:t>
                      </a:r>
                    </a:p>
                    <a:p>
                      <a:pPr marL="0" marR="0"/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/>
                      <a:r>
                        <a:rPr lang="en-US" sz="1800" u="sng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Monday, November 5, </a:t>
                      </a:r>
                      <a:r>
                        <a:rPr lang="en-US" sz="1800" u="sng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2018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          2:00 </a:t>
                      </a:r>
                      <a:r>
                        <a:rPr lang="en-US" sz="1800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to </a:t>
                      </a:r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3:30</a:t>
                      </a:r>
                      <a:endParaRPr lang="en-US" sz="1800" kern="1200" dirty="0" smtClean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Andrews Information Systems Building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1700 Pratt Drive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Room 208</a:t>
                      </a:r>
                    </a:p>
                    <a:p>
                      <a:pPr marL="0" marR="0"/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 Register Look for ServiceNow 101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 NLI Course </a:t>
                      </a:r>
                      <a:r>
                        <a:rPr lang="en-US" sz="1800" u="sng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Offerings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/>
                      <a:r>
                        <a:rPr lang="en-US" sz="18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LIMITED TO 15 PARTICIPANTS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ServiceNow </a:t>
                      </a:r>
                      <a:r>
                        <a:rPr lang="en-US" sz="2000" b="1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102</a:t>
                      </a:r>
                    </a:p>
                    <a:p>
                      <a:pPr marL="0" marR="0"/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u="sng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Thursday, November 8, </a:t>
                      </a:r>
                      <a:r>
                        <a:rPr lang="en-US" sz="1800" u="sng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2018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              1:30 to 3:00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 smtClean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Andrews Information Systems Building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 smtClean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1700 Pratt Drive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 smtClean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 smtClean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Room 208</a:t>
                      </a:r>
                    </a:p>
                    <a:p>
                      <a:pPr marL="0" marR="0" algn="l" defTabSz="914377" rtl="0" eaLnBrk="1" latinLnBrk="0" hangingPunct="1"/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To Register Look for ServiceNow 102</a:t>
                      </a:r>
                    </a:p>
                    <a:p>
                      <a:pPr marL="0" marR="0" algn="l" defTabSz="914377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in NLI Course </a:t>
                      </a:r>
                      <a:r>
                        <a:rPr lang="en-US" sz="1800" u="sng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Offerings</a:t>
                      </a:r>
                    </a:p>
                    <a:p>
                      <a:pPr marL="0" marR="0" algn="l" defTabSz="914377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l" defTabSz="914377" rtl="0" eaLnBrk="1" latinLnBrk="0" hangingPunct="1"/>
                      <a:r>
                        <a:rPr lang="en-US" sz="1800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LIMITED TO 15 PARTICIPANTS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30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2036" y="895928"/>
            <a:ext cx="10640292" cy="50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	Questions?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Jim Dickhans,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jdickhans@vt.edu</a:t>
            </a:r>
            <a:endParaRPr lang="en-US" sz="32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endParaRPr lang="en-US" sz="32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 Anne Sheppard,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ashepard@vt.edu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219170"/>
            <a:endParaRPr lang="en-US" sz="1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			Make Plans Now To Attend </a:t>
            </a:r>
            <a:r>
              <a:rPr lang="en-US" sz="3200" dirty="0"/>
              <a:t>ACCS 2019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The Association of Collegiate Conference Services of Virginia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			For Full Details Visit:  www.accsva.org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1686"/>
            <a:ext cx="10132875" cy="44589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31" y="1623692"/>
            <a:ext cx="5054090" cy="2623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73" y="1623692"/>
            <a:ext cx="5103479" cy="26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8908" y="849746"/>
            <a:ext cx="10640292" cy="50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000" b="1" dirty="0" smtClean="0">
                <a:solidFill>
                  <a:prstClr val="black"/>
                </a:solidFill>
              </a:rPr>
              <a:t>Growing our IT Service Management Strategy</a:t>
            </a:r>
          </a:p>
          <a:p>
            <a:pPr lvl="1"/>
            <a:endParaRPr lang="en-US" sz="2600" dirty="0" smtClean="0">
              <a:solidFill>
                <a:prstClr val="black"/>
              </a:solidFill>
            </a:endParaRP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4Help transitioned to using ServiceNow for our incident management in Sept 2014.  </a:t>
            </a:r>
          </a:p>
          <a:p>
            <a:pPr lvl="1"/>
            <a:endParaRPr lang="en-US" sz="26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Provided an environment to develop a comprehensive IT service management strategy </a:t>
            </a:r>
          </a:p>
          <a:p>
            <a:pPr lvl="2"/>
            <a:endParaRPr lang="en-US" sz="26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Opportunity to develop more robust partnerships and work more effectively with both enterprise and local IT units.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8908" y="849746"/>
            <a:ext cx="10640292" cy="50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Partners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of Agriculture and Life Sciences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and Management Systems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Pamplin College of Business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Assessment and Evaluation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Libraries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Carilion School of Medicine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Mining and Materials Engineering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VP for Research and Innovation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Virginia-Maryland College of Veterinary Medicine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 and Systems Engineering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0082" y="586446"/>
            <a:ext cx="10640292" cy="50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>
                <a:hlinkClick r:id="rId3"/>
              </a:rPr>
              <a:t>IT Service Catalog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83" y="1579913"/>
            <a:ext cx="9092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0082" y="617267"/>
            <a:ext cx="10640292" cy="51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600" b="1" dirty="0" smtClean="0">
              <a:hlinkClick r:id="rId3"/>
            </a:endParaRPr>
          </a:p>
          <a:p>
            <a:pPr lvl="1"/>
            <a:endParaRPr lang="en-US" sz="3600" b="1" dirty="0">
              <a:hlinkClick r:id="rId3"/>
            </a:endParaRPr>
          </a:p>
          <a:p>
            <a:pPr lvl="1"/>
            <a:endParaRPr lang="en-US" sz="3600" b="1" dirty="0" smtClean="0">
              <a:hlinkClick r:id="rId3"/>
            </a:endParaRPr>
          </a:p>
          <a:p>
            <a:pPr lvl="1"/>
            <a:endParaRPr lang="en-US" sz="3600" b="1" dirty="0" smtClean="0">
              <a:solidFill>
                <a:schemeClr val="accent2"/>
              </a:solidFill>
              <a:latin typeface="Calibri Light" panose="020F0302020204030204"/>
              <a:ea typeface="+mj-ea"/>
              <a:cs typeface="+mj-cs"/>
            </a:endParaRPr>
          </a:p>
          <a:p>
            <a:pPr lvl="1"/>
            <a:endParaRPr lang="en-US" sz="3600" b="1" dirty="0">
              <a:solidFill>
                <a:schemeClr val="accent2"/>
              </a:solidFill>
              <a:latin typeface="Calibri Light" panose="020F0302020204030204"/>
              <a:ea typeface="+mj-ea"/>
              <a:cs typeface="+mj-cs"/>
            </a:endParaRPr>
          </a:p>
          <a:p>
            <a:pPr lvl="1"/>
            <a:r>
              <a:rPr lang="en-US" sz="3600" b="1" dirty="0" smtClean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Service </a:t>
            </a:r>
            <a:r>
              <a:rPr lang="en-US" sz="3600" b="1" dirty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Catalog Evolution To </a:t>
            </a:r>
            <a:r>
              <a:rPr lang="en-US" sz="3600" b="1" dirty="0" smtClean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Date</a:t>
            </a: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457200">
              <a:buClr>
                <a:srgbClr val="90C226"/>
              </a:buClr>
              <a:buSzPct val="80000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								 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Oct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2016	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Oct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2018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defTabSz="457200">
              <a:buClr>
                <a:srgbClr val="90C226"/>
              </a:buClr>
              <a:buSzPct val="80000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1257300" lvl="2" indent="-342900" defTabSz="457200">
              <a:buClr>
                <a:srgbClr val="90C226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Categories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				  	 13		     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13</a:t>
            </a:r>
          </a:p>
          <a:p>
            <a:pPr lvl="1" defTabSz="457200">
              <a:buClr>
                <a:srgbClr val="90C226"/>
              </a:buClr>
              <a:buSzPct val="80000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1257300" lvl="2" indent="-342900" defTabSz="457200">
              <a:buClr>
                <a:srgbClr val="90C226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Requestable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Services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		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~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40       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~150</a:t>
            </a:r>
          </a:p>
          <a:p>
            <a:pPr marL="2051050" lvl="4" indent="-285750">
              <a:lnSpc>
                <a:spcPct val="80000"/>
              </a:lnSpc>
              <a:spcBef>
                <a:spcPts val="375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Directly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Requestable Entries 		</a:t>
            </a:r>
          </a:p>
          <a:p>
            <a:pPr marL="2051050" lvl="4" indent="-285750">
              <a:lnSpc>
                <a:spcPct val="80000"/>
              </a:lnSpc>
              <a:spcBef>
                <a:spcPts val="375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Auto-Provisioned Services</a:t>
            </a:r>
          </a:p>
          <a:p>
            <a:pPr marL="2051050" lvl="4" indent="-285750">
              <a:lnSpc>
                <a:spcPct val="80000"/>
              </a:lnSpc>
              <a:spcBef>
                <a:spcPts val="375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Self-Service Entries</a:t>
            </a:r>
          </a:p>
          <a:p>
            <a:pPr marL="1257300" lvl="2" indent="-342900" defTabSz="457200">
              <a:buClr>
                <a:srgbClr val="90C226"/>
              </a:buClr>
              <a:buSzPct val="80000"/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1" defTabSz="457200">
              <a:buClr>
                <a:srgbClr val="90C226"/>
              </a:buClr>
              <a:buSzPct val="80000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1257300" lvl="2" indent="-342900" defTabSz="457200">
              <a:buClr>
                <a:srgbClr val="90C226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TOTAL Service requests to-date  		 	  ~1395	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~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15,400</a:t>
            </a:r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24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61825" y="4501771"/>
            <a:ext cx="4124900" cy="6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tx1"/>
                </a:solidFill>
                <a:latin typeface="Acherus Grotesque Thin" charset="0"/>
                <a:ea typeface="Acherus Grotesque Thin" charset="0"/>
                <a:cs typeface="Acherus Grotesque Thin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CD9B-9C6B-4E05-A51C-6CCB665EC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028" y="1122363"/>
            <a:ext cx="7773971" cy="2387600"/>
          </a:xfrm>
        </p:spPr>
        <p:txBody>
          <a:bodyPr/>
          <a:lstStyle/>
          <a:p>
            <a:pPr algn="l"/>
            <a:r>
              <a:rPr lang="en-US" sz="8000" b="1" dirty="0">
                <a:solidFill>
                  <a:srgbClr val="E87722"/>
                </a:solidFill>
                <a:latin typeface="Acherus Grotesque Medium" panose="02000505000000020004" pitchFamily="50" charset="0"/>
              </a:rPr>
              <a:t>ServiceNow</a:t>
            </a:r>
            <a:endParaRPr lang="en-US" b="1" dirty="0">
              <a:solidFill>
                <a:srgbClr val="E87722"/>
              </a:solidFill>
              <a:latin typeface="Acherus Grotesque Medium" panose="02000505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A2DDF-EA1B-4E78-8A01-AA27914C2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4028" y="3429000"/>
            <a:ext cx="7773972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cherus Grotesque Medium" panose="02000505000000020004" pitchFamily="50" charset="0"/>
              </a:rPr>
              <a:t>Leveraging Information to Grow your IT Service Management Strategy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01EF0-3E52-4F49-858D-CB88F88AD094}"/>
              </a:ext>
            </a:extLst>
          </p:cNvPr>
          <p:cNvGrpSpPr/>
          <p:nvPr/>
        </p:nvGrpSpPr>
        <p:grpSpPr>
          <a:xfrm rot="2700000">
            <a:off x="-4326056" y="39161"/>
            <a:ext cx="5918340" cy="5918340"/>
            <a:chOff x="2007909" y="377072"/>
            <a:chExt cx="3544479" cy="35444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3CA731-23F0-4830-895F-C76B2FCDAB8A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A023AA-A91D-47C6-938E-770DEDF20712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17356B5-3FEA-46D3-BCC2-B94473FD7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43" y="5629911"/>
            <a:ext cx="4157480" cy="8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8590"/>
                </a:solidFill>
              </a:rPr>
              <a:t>PAMPLIN COLLEGE OF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E47B-94E0-4EE4-9E1A-8E5E2772A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873"/>
            <a:ext cx="10515600" cy="3714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Faculty, Staff, &amp; Grad Students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Accounting &amp; Information Systems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Business Information Technology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Finance, Insurance, &amp; Business Law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Hospitality &amp; Tourism Management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Management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Marketing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Real Estate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Centralized Administrative Offices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D3584-13AF-4201-AA44-DD50E04902C7}"/>
              </a:ext>
            </a:extLst>
          </p:cNvPr>
          <p:cNvGrpSpPr/>
          <p:nvPr/>
        </p:nvGrpSpPr>
        <p:grpSpPr>
          <a:xfrm rot="18900000">
            <a:off x="9051990" y="5070561"/>
            <a:ext cx="3574878" cy="3574878"/>
            <a:chOff x="6928256" y="4965198"/>
            <a:chExt cx="1723704" cy="1723704"/>
          </a:xfrm>
          <a:solidFill>
            <a:srgbClr val="50859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69CDD-F67D-4964-99FA-81CE7EFA87F1}"/>
                </a:ext>
              </a:extLst>
            </p:cNvPr>
            <p:cNvSpPr/>
            <p:nvPr/>
          </p:nvSpPr>
          <p:spPr>
            <a:xfrm>
              <a:off x="6928256" y="4965198"/>
              <a:ext cx="1723704" cy="6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66AA0A-6E8F-4F9B-9D06-354AF3C04261}"/>
                </a:ext>
              </a:extLst>
            </p:cNvPr>
            <p:cNvSpPr/>
            <p:nvPr/>
          </p:nvSpPr>
          <p:spPr>
            <a:xfrm rot="16200000">
              <a:off x="7482786" y="5519728"/>
              <a:ext cx="1723704" cy="6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8F5C09-D5EC-4361-A013-7FEF85AC3C30}"/>
              </a:ext>
            </a:extLst>
          </p:cNvPr>
          <p:cNvGrpSpPr/>
          <p:nvPr/>
        </p:nvGrpSpPr>
        <p:grpSpPr>
          <a:xfrm rot="8100000">
            <a:off x="10547025" y="-803449"/>
            <a:ext cx="1179730" cy="1179730"/>
            <a:chOff x="6928256" y="4965198"/>
            <a:chExt cx="1723704" cy="1723704"/>
          </a:xfrm>
          <a:solidFill>
            <a:srgbClr val="50859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B71A1F-9DCB-4C07-B58D-B69BC327FE92}"/>
                </a:ext>
              </a:extLst>
            </p:cNvPr>
            <p:cNvSpPr/>
            <p:nvPr/>
          </p:nvSpPr>
          <p:spPr>
            <a:xfrm>
              <a:off x="6928256" y="4965198"/>
              <a:ext cx="1723704" cy="6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8FAF08-3AE1-403A-964F-83ED182FA4BF}"/>
                </a:ext>
              </a:extLst>
            </p:cNvPr>
            <p:cNvSpPr/>
            <p:nvPr/>
          </p:nvSpPr>
          <p:spPr>
            <a:xfrm rot="16200000">
              <a:off x="7482786" y="5519728"/>
              <a:ext cx="1723704" cy="6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13206-2A52-4047-9BC4-D4C8471403E4}"/>
              </a:ext>
            </a:extLst>
          </p:cNvPr>
          <p:cNvSpPr/>
          <p:nvPr/>
        </p:nvSpPr>
        <p:spPr>
          <a:xfrm>
            <a:off x="4060795" y="1697625"/>
            <a:ext cx="407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Bold" panose="02000506040000020004" pitchFamily="50" charset="0"/>
                <a:ea typeface="+mn-ea"/>
                <a:cs typeface="+mn-cs"/>
              </a:rPr>
              <a:t>CENTRALIZED HELP DESK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D491BFC-9C50-482B-A47D-8698FC06E0EA}"/>
              </a:ext>
            </a:extLst>
          </p:cNvPr>
          <p:cNvSpPr txBox="1">
            <a:spLocks/>
          </p:cNvSpPr>
          <p:nvPr/>
        </p:nvSpPr>
        <p:spPr>
          <a:xfrm>
            <a:off x="6096000" y="2462873"/>
            <a:ext cx="496857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Undergraduate Students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75F7B8-9D50-4025-8A26-26D51066457A}"/>
              </a:ext>
            </a:extLst>
          </p:cNvPr>
          <p:cNvSpPr txBox="1">
            <a:spLocks/>
          </p:cNvSpPr>
          <p:nvPr/>
        </p:nvSpPr>
        <p:spPr>
          <a:xfrm>
            <a:off x="6096000" y="3272543"/>
            <a:ext cx="4968574" cy="136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College of Science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626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FE83617-2302-4727-95DE-F0E76775862F}"/>
              </a:ext>
            </a:extLst>
          </p:cNvPr>
          <p:cNvSpPr/>
          <p:nvPr/>
        </p:nvSpPr>
        <p:spPr>
          <a:xfrm>
            <a:off x="3034717" y="-300984"/>
            <a:ext cx="586320" cy="7567749"/>
          </a:xfrm>
          <a:prstGeom prst="rect">
            <a:avLst/>
          </a:prstGeom>
          <a:solidFill>
            <a:srgbClr val="50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790" y="77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08590"/>
                </a:solidFill>
                <a:latin typeface="Acherus Grotesque Extra" panose="02000505000000020004" pitchFamily="50" charset="0"/>
              </a:rPr>
              <a:t>INSTITUTING </a:t>
            </a:r>
            <a:r>
              <a:rPr lang="en-US" dirty="0">
                <a:solidFill>
                  <a:srgbClr val="508590"/>
                </a:solidFill>
                <a:latin typeface="Acherus Grotesque Thin" panose="02000505000000020004" pitchFamily="50" charset="0"/>
              </a:rPr>
              <a:t>ServiceNow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DC98A2-3CE7-4971-990C-9D4326CB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790" y="1734232"/>
            <a:ext cx="10739198" cy="51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Started using ServiceNow – March 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8100000">
            <a:off x="4469153" y="913453"/>
            <a:ext cx="563754" cy="563754"/>
            <a:chOff x="2007909" y="377072"/>
            <a:chExt cx="3544479" cy="3544479"/>
          </a:xfrm>
          <a:solidFill>
            <a:srgbClr val="50859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9717D4E-6256-4AE9-9CF7-874E1DFB3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5" y="-31072"/>
            <a:ext cx="3131814" cy="23488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3DD05EE-E089-440B-843C-F21C770286BD}"/>
              </a:ext>
            </a:extLst>
          </p:cNvPr>
          <p:cNvSpPr txBox="1">
            <a:spLocks/>
          </p:cNvSpPr>
          <p:nvPr/>
        </p:nvSpPr>
        <p:spPr>
          <a:xfrm rot="16200000">
            <a:off x="2308965" y="889509"/>
            <a:ext cx="2086927" cy="443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herus Grotesque Medium" panose="02000505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erus Grotesque Medium" panose="02000505000000020004" pitchFamily="50" charset="0"/>
                <a:ea typeface="+mj-ea"/>
                <a:cs typeface="+mj-cs"/>
              </a:rPr>
              <a:t>HELP DESK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F0956A-CC35-4E0A-8712-2A453F715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5" y="2308461"/>
            <a:ext cx="3131814" cy="23488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0614A66-52BE-4522-A90C-DFD01DF869B5}"/>
              </a:ext>
            </a:extLst>
          </p:cNvPr>
          <p:cNvSpPr txBox="1">
            <a:spLocks/>
          </p:cNvSpPr>
          <p:nvPr/>
        </p:nvSpPr>
        <p:spPr>
          <a:xfrm rot="16200000">
            <a:off x="2308965" y="3246460"/>
            <a:ext cx="2086927" cy="443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herus Grotesque Medium" panose="02000505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erus Grotesque Medium" panose="02000505000000020004" pitchFamily="50" charset="0"/>
                <a:ea typeface="+mj-ea"/>
                <a:cs typeface="+mj-cs"/>
              </a:rPr>
              <a:t>PRINT SHOP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C80F-28FA-48B0-B3E3-F83205A97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5" y="4657322"/>
            <a:ext cx="3131814" cy="234886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09A025D-A38C-429C-9618-4D0DEC772E02}"/>
              </a:ext>
            </a:extLst>
          </p:cNvPr>
          <p:cNvSpPr txBox="1">
            <a:spLocks/>
          </p:cNvSpPr>
          <p:nvPr/>
        </p:nvSpPr>
        <p:spPr>
          <a:xfrm rot="16200000">
            <a:off x="2308965" y="5595321"/>
            <a:ext cx="2086927" cy="443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herus Grotesque Medium" panose="02000505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erus Grotesque Medium" panose="02000505000000020004" pitchFamily="50" charset="0"/>
                <a:ea typeface="+mj-ea"/>
                <a:cs typeface="+mj-cs"/>
              </a:rPr>
              <a:t>WEB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D93E7E-0486-4B00-93EB-804E98167EE2}"/>
              </a:ext>
            </a:extLst>
          </p:cNvPr>
          <p:cNvGrpSpPr/>
          <p:nvPr/>
        </p:nvGrpSpPr>
        <p:grpSpPr>
          <a:xfrm>
            <a:off x="6407164" y="2584559"/>
            <a:ext cx="3395149" cy="3151148"/>
            <a:chOff x="1139909" y="2952301"/>
            <a:chExt cx="3082040" cy="286054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99587E5-C3CF-4684-88BE-C73A725A4312}"/>
                </a:ext>
              </a:extLst>
            </p:cNvPr>
            <p:cNvSpPr/>
            <p:nvPr/>
          </p:nvSpPr>
          <p:spPr>
            <a:xfrm>
              <a:off x="1966554" y="2952301"/>
              <a:ext cx="1428749" cy="1428749"/>
            </a:xfrm>
            <a:custGeom>
              <a:avLst/>
              <a:gdLst>
                <a:gd name="connsiteX0" fmla="*/ 0 w 1428749"/>
                <a:gd name="connsiteY0" fmla="*/ 928687 h 1428749"/>
                <a:gd name="connsiteX1" fmla="*/ 357187 w 1428749"/>
                <a:gd name="connsiteY1" fmla="*/ 928687 h 1428749"/>
                <a:gd name="connsiteX2" fmla="*/ 357187 w 1428749"/>
                <a:gd name="connsiteY2" fmla="*/ 0 h 1428749"/>
                <a:gd name="connsiteX3" fmla="*/ 1071562 w 1428749"/>
                <a:gd name="connsiteY3" fmla="*/ 0 h 1428749"/>
                <a:gd name="connsiteX4" fmla="*/ 1071562 w 1428749"/>
                <a:gd name="connsiteY4" fmla="*/ 928687 h 1428749"/>
                <a:gd name="connsiteX5" fmla="*/ 1428749 w 1428749"/>
                <a:gd name="connsiteY5" fmla="*/ 928687 h 1428749"/>
                <a:gd name="connsiteX6" fmla="*/ 714375 w 1428749"/>
                <a:gd name="connsiteY6" fmla="*/ 1428749 h 1428749"/>
                <a:gd name="connsiteX7" fmla="*/ 0 w 1428749"/>
                <a:gd name="connsiteY7" fmla="*/ 928687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49" h="1428749">
                  <a:moveTo>
                    <a:pt x="0" y="928687"/>
                  </a:moveTo>
                  <a:lnTo>
                    <a:pt x="357187" y="928687"/>
                  </a:lnTo>
                  <a:lnTo>
                    <a:pt x="357187" y="0"/>
                  </a:lnTo>
                  <a:lnTo>
                    <a:pt x="1071562" y="0"/>
                  </a:lnTo>
                  <a:lnTo>
                    <a:pt x="1071562" y="928687"/>
                  </a:lnTo>
                  <a:lnTo>
                    <a:pt x="1428749" y="928687"/>
                  </a:lnTo>
                  <a:lnTo>
                    <a:pt x="714375" y="1428749"/>
                  </a:lnTo>
                  <a:lnTo>
                    <a:pt x="0" y="928687"/>
                  </a:lnTo>
                  <a:close/>
                </a:path>
              </a:pathLst>
            </a:custGeom>
            <a:ln w="28575">
              <a:solidFill>
                <a:srgbClr val="E87722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643" tIns="92456" rIns="449643" bIns="342487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Person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1AB319-C592-43A8-A724-39C110246B1E}"/>
                </a:ext>
              </a:extLst>
            </p:cNvPr>
            <p:cNvSpPr/>
            <p:nvPr/>
          </p:nvSpPr>
          <p:spPr>
            <a:xfrm rot="1800000">
              <a:off x="2793200" y="4384093"/>
              <a:ext cx="1428749" cy="1428749"/>
            </a:xfrm>
            <a:custGeom>
              <a:avLst/>
              <a:gdLst>
                <a:gd name="connsiteX0" fmla="*/ 0 w 1428749"/>
                <a:gd name="connsiteY0" fmla="*/ 928687 h 1428749"/>
                <a:gd name="connsiteX1" fmla="*/ 357187 w 1428749"/>
                <a:gd name="connsiteY1" fmla="*/ 928687 h 1428749"/>
                <a:gd name="connsiteX2" fmla="*/ 357187 w 1428749"/>
                <a:gd name="connsiteY2" fmla="*/ 0 h 1428749"/>
                <a:gd name="connsiteX3" fmla="*/ 1071562 w 1428749"/>
                <a:gd name="connsiteY3" fmla="*/ 0 h 1428749"/>
                <a:gd name="connsiteX4" fmla="*/ 1071562 w 1428749"/>
                <a:gd name="connsiteY4" fmla="*/ 928687 h 1428749"/>
                <a:gd name="connsiteX5" fmla="*/ 1428749 w 1428749"/>
                <a:gd name="connsiteY5" fmla="*/ 928687 h 1428749"/>
                <a:gd name="connsiteX6" fmla="*/ 714375 w 1428749"/>
                <a:gd name="connsiteY6" fmla="*/ 1428749 h 1428749"/>
                <a:gd name="connsiteX7" fmla="*/ 0 w 1428749"/>
                <a:gd name="connsiteY7" fmla="*/ 928687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49" h="1428749">
                  <a:moveTo>
                    <a:pt x="500062" y="0"/>
                  </a:moveTo>
                  <a:lnTo>
                    <a:pt x="500062" y="357187"/>
                  </a:lnTo>
                  <a:lnTo>
                    <a:pt x="1428749" y="357187"/>
                  </a:lnTo>
                  <a:lnTo>
                    <a:pt x="1428749" y="1071562"/>
                  </a:lnTo>
                  <a:lnTo>
                    <a:pt x="500062" y="1071562"/>
                  </a:lnTo>
                  <a:lnTo>
                    <a:pt x="500062" y="1428749"/>
                  </a:lnTo>
                  <a:lnTo>
                    <a:pt x="0" y="714375"/>
                  </a:lnTo>
                  <a:lnTo>
                    <a:pt x="500062" y="0"/>
                  </a:lnTo>
                  <a:close/>
                </a:path>
              </a:pathLst>
            </a:custGeom>
            <a:ln w="28575">
              <a:solidFill>
                <a:srgbClr val="E87722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487" tIns="449641" rIns="92455" bIns="44964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Online (pamplin.help)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CEAB1-E1D7-48AC-8A50-1C2B57214700}"/>
                </a:ext>
              </a:extLst>
            </p:cNvPr>
            <p:cNvSpPr/>
            <p:nvPr/>
          </p:nvSpPr>
          <p:spPr>
            <a:xfrm rot="19800000">
              <a:off x="1139909" y="4384093"/>
              <a:ext cx="1428749" cy="1428749"/>
            </a:xfrm>
            <a:custGeom>
              <a:avLst/>
              <a:gdLst>
                <a:gd name="connsiteX0" fmla="*/ 0 w 1428749"/>
                <a:gd name="connsiteY0" fmla="*/ 928687 h 1428749"/>
                <a:gd name="connsiteX1" fmla="*/ 357187 w 1428749"/>
                <a:gd name="connsiteY1" fmla="*/ 928687 h 1428749"/>
                <a:gd name="connsiteX2" fmla="*/ 357187 w 1428749"/>
                <a:gd name="connsiteY2" fmla="*/ 0 h 1428749"/>
                <a:gd name="connsiteX3" fmla="*/ 1071562 w 1428749"/>
                <a:gd name="connsiteY3" fmla="*/ 0 h 1428749"/>
                <a:gd name="connsiteX4" fmla="*/ 1071562 w 1428749"/>
                <a:gd name="connsiteY4" fmla="*/ 928687 h 1428749"/>
                <a:gd name="connsiteX5" fmla="*/ 1428749 w 1428749"/>
                <a:gd name="connsiteY5" fmla="*/ 928687 h 1428749"/>
                <a:gd name="connsiteX6" fmla="*/ 714375 w 1428749"/>
                <a:gd name="connsiteY6" fmla="*/ 1428749 h 1428749"/>
                <a:gd name="connsiteX7" fmla="*/ 0 w 1428749"/>
                <a:gd name="connsiteY7" fmla="*/ 928687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49" h="1428749">
                  <a:moveTo>
                    <a:pt x="928687" y="1428749"/>
                  </a:moveTo>
                  <a:lnTo>
                    <a:pt x="928687" y="1071562"/>
                  </a:lnTo>
                  <a:lnTo>
                    <a:pt x="0" y="1071562"/>
                  </a:lnTo>
                  <a:lnTo>
                    <a:pt x="0" y="357187"/>
                  </a:lnTo>
                  <a:lnTo>
                    <a:pt x="928687" y="357187"/>
                  </a:lnTo>
                  <a:lnTo>
                    <a:pt x="928687" y="0"/>
                  </a:lnTo>
                  <a:lnTo>
                    <a:pt x="1428749" y="714374"/>
                  </a:lnTo>
                  <a:lnTo>
                    <a:pt x="928687" y="1428749"/>
                  </a:lnTo>
                  <a:close/>
                </a:path>
              </a:pathLst>
            </a:custGeom>
            <a:ln w="28575">
              <a:solidFill>
                <a:srgbClr val="E87722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449642" rIns="342486" bIns="449643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Call</a:t>
              </a:r>
            </a:p>
          </p:txBody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BE31EE5-146D-4450-8C37-ADDADB8BBAC7}"/>
              </a:ext>
            </a:extLst>
          </p:cNvPr>
          <p:cNvSpPr txBox="1">
            <a:spLocks/>
          </p:cNvSpPr>
          <p:nvPr/>
        </p:nvSpPr>
        <p:spPr>
          <a:xfrm>
            <a:off x="4285829" y="2309854"/>
            <a:ext cx="7637820" cy="54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Multiple Vector In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8C2495C2-1F95-423F-BF23-8FE489473CEF}"/>
              </a:ext>
            </a:extLst>
          </p:cNvPr>
          <p:cNvSpPr txBox="1">
            <a:spLocks/>
          </p:cNvSpPr>
          <p:nvPr/>
        </p:nvSpPr>
        <p:spPr>
          <a:xfrm>
            <a:off x="4372848" y="5982352"/>
            <a:ext cx="7637820" cy="54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neso Cond Regular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Regular" panose="02000506040000020004" pitchFamily="50" charset="0"/>
                <a:ea typeface="+mn-ea"/>
                <a:cs typeface="+mn-cs"/>
              </a:rPr>
              <a:t>2,906 tickets since March</a:t>
            </a:r>
          </a:p>
        </p:txBody>
      </p:sp>
    </p:spTree>
    <p:extLst>
      <p:ext uri="{BB962C8B-B14F-4D97-AF65-F5344CB8AC3E}">
        <p14:creationId xmlns:p14="http://schemas.microsoft.com/office/powerpoint/2010/main" val="3022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835-6C47-4D54-8E69-CF123D9E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69"/>
            <a:ext cx="1114425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cherus Grotesque Extra" panose="02000505000000020004" pitchFamily="50" charset="0"/>
              </a:rPr>
              <a:t>DEVELOPING</a:t>
            </a:r>
            <a:r>
              <a:rPr lang="en-US" sz="3600" b="1" dirty="0">
                <a:solidFill>
                  <a:schemeClr val="bg1"/>
                </a:solidFill>
                <a:latin typeface="Acherus Grotesque Extra" panose="02000505000000020004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cherus Grotesque Thin" panose="02000505000000020004" pitchFamily="50" charset="0"/>
              </a:rPr>
              <a:t>an </a:t>
            </a:r>
            <a:br>
              <a:rPr lang="en-US" dirty="0">
                <a:solidFill>
                  <a:schemeClr val="bg1"/>
                </a:solidFill>
                <a:latin typeface="Acherus Grotesque Thin" panose="02000505000000020004" pitchFamily="50" charset="0"/>
              </a:rPr>
            </a:br>
            <a:r>
              <a:rPr lang="en-US" dirty="0">
                <a:solidFill>
                  <a:schemeClr val="bg1"/>
                </a:solidFill>
                <a:latin typeface="Acherus Grotesque Thin" panose="02000505000000020004" pitchFamily="50" charset="0"/>
              </a:rPr>
              <a:t>IT Service Management Strategy</a:t>
            </a:r>
            <a:endParaRPr lang="en-US" sz="3600" dirty="0">
              <a:solidFill>
                <a:schemeClr val="bg1"/>
              </a:solidFill>
              <a:latin typeface="Acherus Grotesque Thin" panose="02000505000000020004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DC98A2-3CE7-4971-990C-9D4326CB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44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What </a:t>
            </a:r>
            <a:r>
              <a:rPr lang="en-US" sz="3600" b="1" u="sng" dirty="0">
                <a:solidFill>
                  <a:srgbClr val="E87722"/>
                </a:solidFill>
              </a:rPr>
              <a:t>core services </a:t>
            </a:r>
            <a:r>
              <a:rPr lang="en-US" sz="3600" dirty="0">
                <a:solidFill>
                  <a:schemeClr val="bg1"/>
                </a:solidFill>
              </a:rPr>
              <a:t>do we support and provide?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What </a:t>
            </a:r>
            <a:r>
              <a:rPr lang="en-US" sz="3600" b="1" u="sng" dirty="0">
                <a:solidFill>
                  <a:srgbClr val="E87722"/>
                </a:solidFill>
              </a:rPr>
              <a:t>new services</a:t>
            </a:r>
            <a:r>
              <a:rPr lang="en-US" sz="3600" dirty="0">
                <a:solidFill>
                  <a:schemeClr val="bg1"/>
                </a:solidFill>
              </a:rPr>
              <a:t> should we be supporting?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What services should we </a:t>
            </a:r>
            <a:r>
              <a:rPr lang="en-US" sz="3600" b="1" u="sng" dirty="0">
                <a:solidFill>
                  <a:srgbClr val="E87722"/>
                </a:solidFill>
              </a:rPr>
              <a:t>NOT</a:t>
            </a:r>
            <a:r>
              <a:rPr lang="en-US" sz="3600" dirty="0">
                <a:solidFill>
                  <a:schemeClr val="bg1"/>
                </a:solidFill>
              </a:rPr>
              <a:t> be supporting?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Do we have </a:t>
            </a:r>
            <a:r>
              <a:rPr lang="en-US" sz="3600" b="1" u="sng" dirty="0">
                <a:solidFill>
                  <a:srgbClr val="E87722"/>
                </a:solidFill>
              </a:rPr>
              <a:t>adequate bandwidth </a:t>
            </a:r>
            <a:r>
              <a:rPr lang="en-US" sz="3600" dirty="0">
                <a:solidFill>
                  <a:schemeClr val="bg1"/>
                </a:solidFill>
              </a:rPr>
              <a:t>to support with the current resources?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u="sng" dirty="0">
                <a:solidFill>
                  <a:srgbClr val="E87722"/>
                </a:solidFill>
              </a:rPr>
              <a:t>When &amp; where </a:t>
            </a:r>
            <a:r>
              <a:rPr lang="en-US" sz="3600" dirty="0">
                <a:solidFill>
                  <a:schemeClr val="bg1"/>
                </a:solidFill>
              </a:rPr>
              <a:t>should we offer support?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Who should be providing </a:t>
            </a:r>
            <a:r>
              <a:rPr lang="en-US" sz="3600" b="1" u="sng" dirty="0">
                <a:solidFill>
                  <a:srgbClr val="E87722"/>
                </a:solidFill>
              </a:rPr>
              <a:t>differing levels of support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E0755-A35E-4C38-95ED-D4465AC15C9A}"/>
              </a:ext>
            </a:extLst>
          </p:cNvPr>
          <p:cNvGrpSpPr/>
          <p:nvPr/>
        </p:nvGrpSpPr>
        <p:grpSpPr>
          <a:xfrm rot="2700000">
            <a:off x="175318" y="705127"/>
            <a:ext cx="563754" cy="563754"/>
            <a:chOff x="2007909" y="377072"/>
            <a:chExt cx="3544479" cy="3544479"/>
          </a:xfrm>
          <a:solidFill>
            <a:srgbClr val="E8772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8215A-8B5F-4B3B-B777-E99C18110797}"/>
                </a:ext>
              </a:extLst>
            </p:cNvPr>
            <p:cNvSpPr/>
            <p:nvPr/>
          </p:nvSpPr>
          <p:spPr>
            <a:xfrm>
              <a:off x="2007909" y="377072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528CE-72B1-4D00-A317-7F024B37B0FC}"/>
                </a:ext>
              </a:extLst>
            </p:cNvPr>
            <p:cNvSpPr/>
            <p:nvPr/>
          </p:nvSpPr>
          <p:spPr>
            <a:xfrm rot="5400000">
              <a:off x="3407503" y="1776666"/>
              <a:ext cx="3544479" cy="745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6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B6BC025698046885C4F6B00C7CFCF" ma:contentTypeVersion="7" ma:contentTypeDescription="Create a new document." ma:contentTypeScope="" ma:versionID="0eaab79d242aa12b5a0e2762cdeceb68">
  <xsd:schema xmlns:xsd="http://www.w3.org/2001/XMLSchema" xmlns:xs="http://www.w3.org/2001/XMLSchema" xmlns:p="http://schemas.microsoft.com/office/2006/metadata/properties" xmlns:ns2="f9d69848-3e5a-4fbf-8466-8231a07aea78" xmlns:ns3="http://schemas.microsoft.com/sharepoint/v3/fields" xmlns:ns4="52d7d63e-dad5-4005-b927-c1f2d3bb1a3d" targetNamespace="http://schemas.microsoft.com/office/2006/metadata/properties" ma:root="true" ma:fieldsID="8579c896bba3d93857b2ff9439390dca" ns2:_="" ns3:_="" ns4:_="">
    <xsd:import namespace="f9d69848-3e5a-4fbf-8466-8231a07aea78"/>
    <xsd:import namespace="http://schemas.microsoft.com/sharepoint/v3/fields"/>
    <xsd:import namespace="52d7d63e-dad5-4005-b927-c1f2d3bb1a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Format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69848-3e5a-4fbf-8466-8231a07aea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0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7d63e-dad5-4005-b927-c1f2d3bb1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47C5DA-4057-47BA-A964-56A72425684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2d7d63e-dad5-4005-b927-c1f2d3bb1a3d"/>
    <ds:schemaRef ds:uri="http://schemas.microsoft.com/sharepoint/v3/fields"/>
    <ds:schemaRef ds:uri="http://schemas.microsoft.com/office/2006/documentManagement/types"/>
    <ds:schemaRef ds:uri="f9d69848-3e5a-4fbf-8466-8231a07aea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29DEB9-8243-44D7-A2CA-3E42DD39F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69848-3e5a-4fbf-8466-8231a07aea78"/>
    <ds:schemaRef ds:uri="http://schemas.microsoft.com/sharepoint/v3/fields"/>
    <ds:schemaRef ds:uri="52d7d63e-dad5-4005-b927-c1f2d3bb1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E4A687-9086-4398-B198-179B14776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18634</TotalTime>
  <Words>992</Words>
  <Application>Microsoft Office PowerPoint</Application>
  <PresentationFormat>Widescreen</PresentationFormat>
  <Paragraphs>280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Acherus Grotesque Black</vt:lpstr>
      <vt:lpstr>Acherus Grotesque Extra</vt:lpstr>
      <vt:lpstr>Acherus Grotesque Medium</vt:lpstr>
      <vt:lpstr>Acherus Grotesque Thin</vt:lpstr>
      <vt:lpstr>Arial</vt:lpstr>
      <vt:lpstr>Calibri</vt:lpstr>
      <vt:lpstr>Calibri Light</vt:lpstr>
      <vt:lpstr>Courier New</vt:lpstr>
      <vt:lpstr>Gineso Cond Bold</vt:lpstr>
      <vt:lpstr>Gineso Cond Regular</vt:lpstr>
      <vt:lpstr>Times New Roman</vt:lpstr>
      <vt:lpstr>Trebuchet MS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ServiceNow</vt:lpstr>
      <vt:lpstr>PAMPLIN COLLEGE OF BUSINESS</vt:lpstr>
      <vt:lpstr>INSTITUTING ServiceNow</vt:lpstr>
      <vt:lpstr>DEVELOPING an  IT Service Management Strategy</vt:lpstr>
      <vt:lpstr>LEVERAGING THE DATA</vt:lpstr>
      <vt:lpstr>LEVERAGING THE DATA</vt:lpstr>
      <vt:lpstr>SUCCESS IN PAMPLIN</vt:lpstr>
      <vt:lpstr>NEXT STEPS FOR PAMPLIN</vt:lpstr>
      <vt:lpstr>LEVERAGING ServiceNow </vt:lpstr>
      <vt:lpstr>PowerPoint Presentation</vt:lpstr>
      <vt:lpstr>PowerPoint Presentation</vt:lpstr>
      <vt:lpstr>PowerPoint Presentation</vt:lpstr>
      <vt:lpstr>   Make Plans Now To Attend ACCS 2019   The Association of Collegiate Conference Services of Virginia    For Full Details Visit:  www.accsva.org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Shetrone, Scott</dc:creator>
  <cp:lastModifiedBy>Sheppard, Anne</cp:lastModifiedBy>
  <cp:revision>111</cp:revision>
  <dcterms:created xsi:type="dcterms:W3CDTF">2017-04-07T11:29:27Z</dcterms:created>
  <dcterms:modified xsi:type="dcterms:W3CDTF">2018-10-23T10:03:48Z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0x01010096DB6BC025698046885C4F6B00C7CFCF</vt:lpwstr>
  </property>
</Properties>
</file>