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63" r:id="rId2"/>
    <p:sldId id="287" r:id="rId3"/>
    <p:sldId id="302" r:id="rId4"/>
    <p:sldId id="309" r:id="rId5"/>
    <p:sldId id="288" r:id="rId6"/>
    <p:sldId id="291" r:id="rId7"/>
    <p:sldId id="277" r:id="rId8"/>
    <p:sldId id="268" r:id="rId9"/>
    <p:sldId id="308" r:id="rId10"/>
    <p:sldId id="304" r:id="rId11"/>
    <p:sldId id="279" r:id="rId12"/>
    <p:sldId id="290" r:id="rId13"/>
    <p:sldId id="289" r:id="rId14"/>
    <p:sldId id="266" r:id="rId15"/>
    <p:sldId id="295" r:id="rId16"/>
    <p:sldId id="310" r:id="rId17"/>
    <p:sldId id="312" r:id="rId18"/>
    <p:sldId id="311" r:id="rId19"/>
    <p:sldId id="313" r:id="rId20"/>
  </p:sldIdLst>
  <p:sldSz cx="12192000" cy="6858000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9E4642A9-4084-E748-B320-936A8B0A6296}">
          <p14:sldIdLst>
            <p14:sldId id="263"/>
            <p14:sldId id="287"/>
            <p14:sldId id="302"/>
            <p14:sldId id="309"/>
            <p14:sldId id="288"/>
            <p14:sldId id="291"/>
            <p14:sldId id="277"/>
            <p14:sldId id="268"/>
            <p14:sldId id="308"/>
            <p14:sldId id="304"/>
            <p14:sldId id="279"/>
            <p14:sldId id="290"/>
            <p14:sldId id="289"/>
            <p14:sldId id="266"/>
            <p14:sldId id="295"/>
            <p14:sldId id="310"/>
            <p14:sldId id="312"/>
            <p14:sldId id="311"/>
            <p14:sldId id="31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4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1F41"/>
    <a:srgbClr val="1E67E4"/>
    <a:srgbClr val="1E67E5"/>
    <a:srgbClr val="1E25C6"/>
    <a:srgbClr val="1E25DA"/>
    <a:srgbClr val="0B89FF"/>
    <a:srgbClr val="1E77E5"/>
    <a:srgbClr val="1E6DE5"/>
    <a:srgbClr val="1E69E5"/>
    <a:srgbClr val="1E56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476" autoAdjust="0"/>
  </p:normalViewPr>
  <p:slideViewPr>
    <p:cSldViewPr snapToGrid="0" snapToObjects="1">
      <p:cViewPr varScale="1">
        <p:scale>
          <a:sx n="61" d="100"/>
          <a:sy n="61" d="100"/>
        </p:scale>
        <p:origin x="81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4916"/>
    </p:cViewPr>
  </p:sorterViewPr>
  <p:notesViewPr>
    <p:cSldViewPr snapToGrid="0" snapToObjects="1" showGuides="1">
      <p:cViewPr>
        <p:scale>
          <a:sx n="70" d="100"/>
          <a:sy n="70" d="100"/>
        </p:scale>
        <p:origin x="2220" y="32"/>
      </p:cViewPr>
      <p:guideLst>
        <p:guide orient="horz" pos="2934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6731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6731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456600FC-6DC3-4AF5-867C-0D30001100DD}" type="datetimeFigureOut">
              <a:rPr lang="en-US" smtClean="0"/>
              <a:t>4/8/2018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6554"/>
            <a:ext cx="2971800" cy="467309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4" y="8846554"/>
            <a:ext cx="2971800" cy="467309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AF0FC8E1-5FAB-4A33-AA6D-8997BAAD6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385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6731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6731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F6D444C4-D241-AB44-A8B2-A67FC57DD99A}" type="datetimeFigureOut">
              <a:rPr lang="en-US" smtClean="0"/>
              <a:t>4/8/2018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6588" y="1163638"/>
            <a:ext cx="5586412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2296"/>
            <a:ext cx="5486400" cy="3667334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6554"/>
            <a:ext cx="2971800" cy="467309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846554"/>
            <a:ext cx="2971800" cy="467309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0F4AC6CA-3C20-4146-82D0-CD1C76E77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870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AC6CA-3C20-4146-82D0-CD1C76E775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03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AC6CA-3C20-4146-82D0-CD1C76E775A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53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smtClean="0"/>
              <a:t>We’re working</a:t>
            </a:r>
            <a:r>
              <a:rPr lang="en-US" sz="1600" baseline="0" dirty="0" smtClean="0"/>
              <a:t> with the </a:t>
            </a:r>
            <a:r>
              <a: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controller’s</a:t>
            </a:r>
            <a:r>
              <a:rPr lang="en-US" sz="1600" baseline="0" dirty="0" smtClean="0"/>
              <a:t> office on implementing the Chrome Rive Travel system. This is a replacement for the current Banner Travel system, and should be in place this year. 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95E5B4-C6EB-4D5C-9DE7-D22B68F6C89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15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Koha is an open source system</a:t>
            </a:r>
            <a:r>
              <a:rPr lang="en-US" sz="14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integrated library system and community. Integrated functions of acquisitions, circulation, cataloging, serials management, reporting label printing, etc. Integrations with Finance, Student/Academic and HR.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95E5B4-C6EB-4D5C-9DE7-D22B68F6C89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08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For students and faculty 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ePortfolio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 may include: 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Writing samples (research papers, essays, fiction, reflections, journals) Photos/slideshows/videos/audio or other types of media files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Research projects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Links to blogs, web pages, or other online content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Can be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accompanied by reflection on how or why the item is included in the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ePortfolio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Creating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ePortfolio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is a great way to build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professional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network because it allows you to demonstrate your skills.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It’s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also an easy way to store your work in one space that can be accessed and edited, even after you graduate. </a:t>
            </a:r>
          </a:p>
        </p:txBody>
      </p:sp>
    </p:spTree>
    <p:extLst>
      <p:ext uri="{BB962C8B-B14F-4D97-AF65-F5344CB8AC3E}">
        <p14:creationId xmlns:p14="http://schemas.microsoft.com/office/powerpoint/2010/main" val="2084647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95E5B4-C6EB-4D5C-9DE7-D22B68F6C89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067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95E5B4-C6EB-4D5C-9DE7-D22B68F6C89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372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95E5B4-C6EB-4D5C-9DE7-D22B68F6C89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7375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95E5B4-C6EB-4D5C-9DE7-D22B68F6C89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215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AC6CA-3C20-4146-82D0-CD1C76E775A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4917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AC6CA-3C20-4146-82D0-CD1C76E775A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94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AC6CA-3C20-4146-82D0-CD1C76E775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233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9" name="TextBox 8"/>
          <p:cNvSpPr txBox="1"/>
          <p:nvPr/>
        </p:nvSpPr>
        <p:spPr>
          <a:xfrm>
            <a:off x="1866736" y="5157442"/>
            <a:ext cx="13199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Web Apps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Employees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Faculty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5670" y="5064877"/>
            <a:ext cx="136875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Administrative Apps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Finance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Human Resources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Student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Financial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Aid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2278" y="4765013"/>
            <a:ext cx="1957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Ellucian Banner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ERP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29000" y="5557477"/>
            <a:ext cx="29535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45+Vendor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Apps</a:t>
            </a:r>
          </a:p>
          <a:p>
            <a:pPr algn="ctr"/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Payments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Financial Aid, Procurement,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Cashiering, Student Applications, 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International Students, 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Employee Recruiting, etc. 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Notes Placeholder 17"/>
          <p:cNvSpPr>
            <a:spLocks noGrp="1"/>
          </p:cNvSpPr>
          <p:nvPr>
            <p:ph type="body" idx="1"/>
          </p:nvPr>
        </p:nvSpPr>
        <p:spPr>
          <a:xfrm>
            <a:off x="447902" y="7542331"/>
            <a:ext cx="6085994" cy="1520323"/>
          </a:xfrm>
        </p:spPr>
        <p:txBody>
          <a:bodyPr/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Our work has changed</a:t>
            </a:r>
            <a:r>
              <a:rPr lang="en-US" sz="14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from a development focus to a focus on application integration. In the past ES did a lot of development for new applications that weren’t in Banner. Now the functional areas are exposed to …</a:t>
            </a:r>
          </a:p>
          <a:p>
            <a:r>
              <a:rPr lang="en-US" sz="14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In total our applications portfolio has 170 applications, mods </a:t>
            </a:r>
            <a:r>
              <a:rPr lang="en-US" sz="14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sz="14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in our inventory. Our aspiration is to continue to minimize Banner customizations and our development work </a:t>
            </a:r>
            <a:r>
              <a:rPr lang="en-US" sz="14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whenever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possible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04896" y="4738391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New applications not available in Banner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19156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Enhancements &amp; Modifications  to Banner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890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Shape 341"/>
          <p:cNvSpPr txBox="1">
            <a:spLocks noGrp="1"/>
          </p:cNvSpPr>
          <p:nvPr>
            <p:ph type="sldNum" idx="12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2248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36588" y="4484032"/>
            <a:ext cx="5486400" cy="3667334"/>
          </a:xfrm>
        </p:spPr>
        <p:txBody>
          <a:bodyPr/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 July, VTC SOM became</a:t>
            </a:r>
            <a:r>
              <a:rPr lang="en-US" sz="14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Virginia Tech’s ninth college, allowing our partnership with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Carilion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Clinic to “graduate” to the next level.”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Tim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Sands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This addition of a medical school is transformational for VT, and we’re supporting this transformation in a basic way.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95E5B4-C6EB-4D5C-9DE7-D22B68F6C89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199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We began working on the project to convert Banner 8 Internet Native Banner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Banner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INB to Banner 9 late last spring.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Aspects of Banner 9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Adminstrative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Pages include: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Upgraded, responsive UI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Browser independence,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Update technical infrastructure – application navigator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The project doesn’t involve a database upgrade, which makes the rollout easier. The two versions Banner 8 INB and Banner 9 can coexist.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AC6CA-3C20-4146-82D0-CD1C76E775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17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AC6CA-3C20-4146-82D0-CD1C76E775A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03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95E5B4-C6EB-4D5C-9DE7-D22B68F6C89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011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95E5B4-C6EB-4D5C-9DE7-D22B68F6C89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70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900540" y="0"/>
            <a:ext cx="9981863" cy="1849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843432" y="2113280"/>
            <a:ext cx="10170008" cy="4744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algn="l">
              <a:lnSpc>
                <a:spcPct val="150000"/>
              </a:lnSpc>
            </a:pP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2">
            <a:alphaModFix amt="37000"/>
          </a:blip>
          <a:srcRect l="48729" t="-2" r="-46172" b="32720"/>
          <a:stretch/>
        </p:blipFill>
        <p:spPr>
          <a:xfrm flipH="1">
            <a:off x="6406887" y="2823827"/>
            <a:ext cx="5858111" cy="404471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853440" y="2194560"/>
            <a:ext cx="10005060" cy="4663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7335" y="2191871"/>
            <a:ext cx="9991165" cy="4680697"/>
          </a:xfrm>
          <a:noFill/>
          <a:ln w="12700">
            <a:noFill/>
          </a:ln>
        </p:spPr>
        <p:txBody>
          <a:bodyPr wrap="square" lIns="457200" tIns="182880" rIns="365760" bIns="182880">
            <a:noAutofit/>
          </a:bodyPr>
          <a:lstStyle>
            <a:lvl1pPr marL="0" indent="0" algn="l">
              <a:lnSpc>
                <a:spcPct val="150000"/>
              </a:lnSpc>
              <a:spcAft>
                <a:spcPts val="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13756"/>
            <a:ext cx="10986247" cy="1080296"/>
          </a:xfrm>
          <a:noFill/>
          <a:ln w="15875">
            <a:noFill/>
          </a:ln>
        </p:spPr>
        <p:txBody>
          <a:bodyPr wrap="square" lIns="1280160" rIns="365760" anchor="ctr" anchorCtr="0">
            <a:normAutofit/>
          </a:bodyPr>
          <a:lstStyle>
            <a:lvl1pPr algn="l">
              <a:defRPr sz="3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55C3-EC6F-3E44-8738-BCB40BBB5A0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L-Shape 6"/>
          <p:cNvSpPr/>
          <p:nvPr userDrawn="1"/>
        </p:nvSpPr>
        <p:spPr>
          <a:xfrm rot="16200000">
            <a:off x="10772934" y="1522498"/>
            <a:ext cx="481012" cy="481012"/>
          </a:xfrm>
          <a:prstGeom prst="corner">
            <a:avLst>
              <a:gd name="adj1" fmla="val 15545"/>
              <a:gd name="adj2" fmla="val 14740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alphaModFix amt="28000"/>
          </a:blip>
          <a:srcRect l="48730" t="-2" r="-48730" b="54889"/>
          <a:stretch/>
        </p:blipFill>
        <p:spPr>
          <a:xfrm>
            <a:off x="0" y="5149188"/>
            <a:ext cx="3820160" cy="17233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70548" y="6300510"/>
            <a:ext cx="903568" cy="373604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 flipH="1">
            <a:off x="10695788" y="6276977"/>
            <a:ext cx="297332" cy="405168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L-Shape 19"/>
          <p:cNvSpPr/>
          <p:nvPr userDrawn="1"/>
        </p:nvSpPr>
        <p:spPr>
          <a:xfrm rot="5400000">
            <a:off x="639706" y="287451"/>
            <a:ext cx="481012" cy="481012"/>
          </a:xfrm>
          <a:prstGeom prst="corner">
            <a:avLst>
              <a:gd name="adj1" fmla="val 15545"/>
              <a:gd name="adj2" fmla="val 14740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 • Virginia Tech • All Rights Reserved</a:t>
            </a:r>
            <a:endParaRPr lang="en-US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0" y="6342682"/>
            <a:ext cx="120126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290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solidFill>
            <a:schemeClr val="bg1"/>
          </a:solidFill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-86212" y="5972177"/>
            <a:ext cx="992841" cy="365125"/>
          </a:xfrm>
        </p:spPr>
        <p:txBody>
          <a:bodyPr/>
          <a:lstStyle/>
          <a:p>
            <a:fld id="{F13255C3-EC6F-3E44-8738-BCB40BBB5A0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37336" y="2090607"/>
            <a:ext cx="903568" cy="37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93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501543"/>
            <a:ext cx="4772025" cy="1440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64160" y="501543"/>
            <a:ext cx="5036185" cy="1440394"/>
          </a:xfrm>
          <a:noFill/>
        </p:spPr>
        <p:txBody>
          <a:bodyPr rIns="640080" anchor="ctr" anchorCtr="0"/>
          <a:lstStyle>
            <a:lvl1pPr algn="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501543"/>
            <a:ext cx="6172200" cy="5359507"/>
          </a:xfrm>
          <a:solidFill>
            <a:schemeClr val="bg1"/>
          </a:solidFill>
        </p:spPr>
        <p:txBody>
          <a:bodyPr tIns="36576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26340"/>
            <a:ext cx="3932237" cy="3542648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 • Virginia Tech • All Rights Reserved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55C3-EC6F-3E44-8738-BCB40BBB5A0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L-Shape 7"/>
          <p:cNvSpPr/>
          <p:nvPr userDrawn="1"/>
        </p:nvSpPr>
        <p:spPr>
          <a:xfrm rot="5400000" flipH="1" flipV="1">
            <a:off x="4035909" y="1710858"/>
            <a:ext cx="481012" cy="481012"/>
          </a:xfrm>
          <a:prstGeom prst="corner">
            <a:avLst>
              <a:gd name="adj1" fmla="val 15545"/>
              <a:gd name="adj2" fmla="val 14740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3931920" y="-10871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958080" y="426720"/>
            <a:ext cx="0" cy="5601637"/>
          </a:xfrm>
          <a:prstGeom prst="line">
            <a:avLst/>
          </a:prstGeom>
          <a:ln w="127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372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201269" y="1969995"/>
            <a:ext cx="9869280" cy="4888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1"/>
            <a:ext cx="10993120" cy="1717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39252"/>
            <a:ext cx="10993119" cy="1107996"/>
          </a:xfrm>
          <a:ln w="12700"/>
          <a:effectLst/>
        </p:spPr>
        <p:txBody>
          <a:bodyPr rIns="274320" anchor="ctr" anchorCtr="0"/>
          <a:lstStyle>
            <a:lvl1pPr>
              <a:defRPr sz="40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 • Virginia Tech • All Rights Reserved</a:t>
            </a:r>
            <a:endParaRPr lang="en-US" dirty="0"/>
          </a:p>
        </p:txBody>
      </p:sp>
      <p:sp>
        <p:nvSpPr>
          <p:cNvPr id="8" name="L-Shape 7"/>
          <p:cNvSpPr/>
          <p:nvPr userDrawn="1"/>
        </p:nvSpPr>
        <p:spPr>
          <a:xfrm rot="16200000">
            <a:off x="10628002" y="1431005"/>
            <a:ext cx="481012" cy="481012"/>
          </a:xfrm>
          <a:prstGeom prst="corner">
            <a:avLst>
              <a:gd name="adj1" fmla="val 15545"/>
              <a:gd name="adj2" fmla="val 14740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208428" y="6028357"/>
            <a:ext cx="992841" cy="365125"/>
          </a:xfrm>
        </p:spPr>
        <p:txBody>
          <a:bodyPr/>
          <a:lstStyle/>
          <a:p>
            <a:r>
              <a:rPr lang="en-US" smtClean="0"/>
              <a:t>10/17/17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8428" y="6297297"/>
            <a:ext cx="992841" cy="365125"/>
          </a:xfrm>
        </p:spPr>
        <p:txBody>
          <a:bodyPr/>
          <a:lstStyle/>
          <a:p>
            <a:fld id="{F13255C3-EC6F-3E44-8738-BCB40BBB5A07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0548" y="6300510"/>
            <a:ext cx="903568" cy="373604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 flipH="1">
            <a:off x="10695788" y="6276977"/>
            <a:ext cx="297332" cy="405168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3515" y="1969995"/>
            <a:ext cx="9664993" cy="4888005"/>
          </a:xfrm>
          <a:ln w="12700">
            <a:noFill/>
          </a:ln>
        </p:spPr>
        <p:txBody>
          <a:bodyPr rIns="365760"/>
          <a:lstStyle>
            <a:lvl5pPr marL="2057400" indent="-452438">
              <a:tabLst>
                <a:tab pos="1828800" algn="l"/>
              </a:tabLst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0" y="6342682"/>
            <a:ext cx="120126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-Shape 14"/>
          <p:cNvSpPr/>
          <p:nvPr userDrawn="1"/>
        </p:nvSpPr>
        <p:spPr>
          <a:xfrm rot="5400000">
            <a:off x="639706" y="287451"/>
            <a:ext cx="481012" cy="481012"/>
          </a:xfrm>
          <a:prstGeom prst="corner">
            <a:avLst>
              <a:gd name="adj1" fmla="val 15545"/>
              <a:gd name="adj2" fmla="val 14740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68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l="12240" t="23035" r="-12240" b="-2433"/>
          <a:stretch/>
        </p:blipFill>
        <p:spPr>
          <a:xfrm rot="10800000">
            <a:off x="5027894" y="1127759"/>
            <a:ext cx="7164106" cy="5688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l="12240" t="23035" r="-12240" b="-2433"/>
          <a:stretch/>
        </p:blipFill>
        <p:spPr>
          <a:xfrm>
            <a:off x="0" y="0"/>
            <a:ext cx="5067300" cy="40233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4921" y="1704996"/>
            <a:ext cx="6389491" cy="2614157"/>
          </a:xfrm>
          <a:solidFill>
            <a:schemeClr val="bg1"/>
          </a:solidFill>
          <a:ln>
            <a:noFill/>
          </a:ln>
        </p:spPr>
        <p:txBody>
          <a:bodyPr lIns="457200" tIns="457200" rIns="822960" bIns="457200" anchor="ctr" anchorCtr="0">
            <a:normAutofit/>
          </a:bodyPr>
          <a:lstStyle>
            <a:lvl1pPr>
              <a:defRPr sz="5000" baseline="0">
                <a:solidFill>
                  <a:srgbClr val="FF66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" y="4903740"/>
            <a:ext cx="7804412" cy="794064"/>
          </a:xfrm>
          <a:solidFill>
            <a:schemeClr val="bg1"/>
          </a:solidFill>
        </p:spPr>
        <p:txBody>
          <a:bodyPr wrap="square" rIns="365760" bIns="182880">
            <a:spAutoFit/>
          </a:bodyPr>
          <a:lstStyle>
            <a:lvl1pPr marL="0" indent="0" algn="r">
              <a:buNone/>
              <a:defRPr sz="2400" b="1" i="0" cap="all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L-Shape 6"/>
          <p:cNvSpPr/>
          <p:nvPr userDrawn="1"/>
        </p:nvSpPr>
        <p:spPr>
          <a:xfrm rot="5400000">
            <a:off x="1045669" y="1301072"/>
            <a:ext cx="481012" cy="481012"/>
          </a:xfrm>
          <a:prstGeom prst="corner">
            <a:avLst>
              <a:gd name="adj1" fmla="val 15545"/>
              <a:gd name="adj2" fmla="val 14740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-Shape 7"/>
          <p:cNvSpPr/>
          <p:nvPr userDrawn="1"/>
        </p:nvSpPr>
        <p:spPr>
          <a:xfrm rot="16200000">
            <a:off x="7563906" y="4078648"/>
            <a:ext cx="481012" cy="481012"/>
          </a:xfrm>
          <a:prstGeom prst="corner">
            <a:avLst>
              <a:gd name="adj1" fmla="val 15545"/>
              <a:gd name="adj2" fmla="val 14740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78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900540" y="0"/>
            <a:ext cx="9981863" cy="1717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31241"/>
            <a:ext cx="11564470" cy="1163395"/>
          </a:xfrm>
          <a:noFill/>
          <a:ln w="12700"/>
        </p:spPr>
        <p:txBody>
          <a:bodyPr lIns="128016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 • Virginia Tech • All Rights Reserved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55C3-EC6F-3E44-8738-BCB40BBB5A0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L-Shape 7"/>
          <p:cNvSpPr/>
          <p:nvPr userDrawn="1"/>
        </p:nvSpPr>
        <p:spPr>
          <a:xfrm rot="10800000">
            <a:off x="10726268" y="200611"/>
            <a:ext cx="481012" cy="481012"/>
          </a:xfrm>
          <a:prstGeom prst="corner">
            <a:avLst>
              <a:gd name="adj1" fmla="val 15545"/>
              <a:gd name="adj2" fmla="val 14740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-Shape 8"/>
          <p:cNvSpPr/>
          <p:nvPr userDrawn="1"/>
        </p:nvSpPr>
        <p:spPr>
          <a:xfrm>
            <a:off x="704848" y="1161018"/>
            <a:ext cx="481012" cy="481012"/>
          </a:xfrm>
          <a:prstGeom prst="corner">
            <a:avLst>
              <a:gd name="adj1" fmla="val 15545"/>
              <a:gd name="adj2" fmla="val 14740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39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839788" y="436517"/>
            <a:ext cx="11606212" cy="1280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6209"/>
            <a:ext cx="11355388" cy="1163395"/>
          </a:xfrm>
          <a:noFill/>
          <a:ln w="12700"/>
        </p:spPr>
        <p:txBody>
          <a:bodyPr rIns="548640" anchor="ctr" anchorCtr="0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chemeClr val="bg1"/>
          </a:solidFill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solidFill>
            <a:schemeClr val="bg1"/>
          </a:solidFill>
        </p:spPr>
        <p:txBody>
          <a:bodyPr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chemeClr val="bg1"/>
          </a:solidFill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solidFill>
            <a:schemeClr val="bg1"/>
          </a:solidFill>
        </p:spPr>
        <p:txBody>
          <a:bodyPr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 • Virginia Tech • All Rights Reserved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55C3-EC6F-3E44-8738-BCB40BBB5A0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L-Shape 9"/>
          <p:cNvSpPr/>
          <p:nvPr userDrawn="1"/>
        </p:nvSpPr>
        <p:spPr>
          <a:xfrm rot="10800000">
            <a:off x="10726268" y="302211"/>
            <a:ext cx="481012" cy="481012"/>
          </a:xfrm>
          <a:prstGeom prst="corner">
            <a:avLst>
              <a:gd name="adj1" fmla="val 15545"/>
              <a:gd name="adj2" fmla="val 14740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74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l="48729" t="-1" r="-46172" b="-2858"/>
          <a:stretch/>
        </p:blipFill>
        <p:spPr>
          <a:xfrm rot="10800000" flipH="1">
            <a:off x="-1" y="-76364"/>
            <a:ext cx="5164997" cy="545194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274319" y="436517"/>
            <a:ext cx="9794240" cy="109721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l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/>
          <a:srcRect l="48729" t="-2" r="-46172" b="32720"/>
          <a:stretch/>
        </p:blipFill>
        <p:spPr>
          <a:xfrm flipH="1">
            <a:off x="7100002" y="3302386"/>
            <a:ext cx="5164997" cy="356616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046480" y="2092960"/>
            <a:ext cx="9005196" cy="476504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 • Virginia Tech • All Rights Reserved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55C3-EC6F-3E44-8738-BCB40BBB5A0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L-Shape 5"/>
          <p:cNvSpPr/>
          <p:nvPr userDrawn="1"/>
        </p:nvSpPr>
        <p:spPr>
          <a:xfrm rot="10800000">
            <a:off x="9344508" y="210771"/>
            <a:ext cx="481012" cy="481012"/>
          </a:xfrm>
          <a:prstGeom prst="corner">
            <a:avLst>
              <a:gd name="adj1" fmla="val 15545"/>
              <a:gd name="adj2" fmla="val 14740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-Shape 6"/>
          <p:cNvSpPr/>
          <p:nvPr userDrawn="1"/>
        </p:nvSpPr>
        <p:spPr>
          <a:xfrm rot="16200000" flipV="1">
            <a:off x="722502" y="1332763"/>
            <a:ext cx="481012" cy="481012"/>
          </a:xfrm>
          <a:prstGeom prst="corner">
            <a:avLst>
              <a:gd name="adj1" fmla="val 15545"/>
              <a:gd name="adj2" fmla="val 14740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41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838200" y="0"/>
            <a:ext cx="10515600" cy="6453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-86212" y="5497980"/>
            <a:ext cx="992841" cy="365125"/>
          </a:xfrm>
        </p:spPr>
        <p:txBody>
          <a:bodyPr/>
          <a:lstStyle>
            <a:lvl1pPr algn="r">
              <a:defRPr/>
            </a:lvl1pPr>
          </a:lstStyle>
          <a:p>
            <a:fld id="{F13255C3-EC6F-3E44-8738-BCB40BBB5A0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37336" y="630107"/>
            <a:ext cx="903568" cy="37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71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 • Virginia Tech • All Rights Reserved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08428" y="6297297"/>
            <a:ext cx="992841" cy="304165"/>
          </a:xfrm>
        </p:spPr>
        <p:txBody>
          <a:bodyPr/>
          <a:lstStyle/>
          <a:p>
            <a:fld id="{F13255C3-EC6F-3E44-8738-BCB40BBB5A0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314960" y="356237"/>
            <a:ext cx="11602720" cy="567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-Shape 5"/>
          <p:cNvSpPr/>
          <p:nvPr userDrawn="1"/>
        </p:nvSpPr>
        <p:spPr>
          <a:xfrm rot="16200000" flipV="1">
            <a:off x="464342" y="5683807"/>
            <a:ext cx="481012" cy="481012"/>
          </a:xfrm>
          <a:prstGeom prst="corner">
            <a:avLst>
              <a:gd name="adj1" fmla="val 15545"/>
              <a:gd name="adj2" fmla="val 14740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-Shape 6"/>
          <p:cNvSpPr/>
          <p:nvPr userDrawn="1"/>
        </p:nvSpPr>
        <p:spPr>
          <a:xfrm rot="5400000" flipV="1">
            <a:off x="11270774" y="223759"/>
            <a:ext cx="481012" cy="481012"/>
          </a:xfrm>
          <a:prstGeom prst="corner">
            <a:avLst>
              <a:gd name="adj1" fmla="val 15545"/>
              <a:gd name="adj2" fmla="val 14740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183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1591"/>
            <a:ext cx="4772025" cy="1943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6719"/>
            <a:ext cx="4772025" cy="1605781"/>
          </a:xfrm>
          <a:noFill/>
        </p:spPr>
        <p:txBody>
          <a:bodyPr rIns="640080" anchor="b"/>
          <a:lstStyle>
            <a:lvl1pPr algn="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426721"/>
            <a:ext cx="6172200" cy="543433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460810"/>
            <a:ext cx="3932237" cy="3408178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 • Virginia Tech • All Rights Reserved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55C3-EC6F-3E44-8738-BCB40BBB5A0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L-Shape 7"/>
          <p:cNvSpPr/>
          <p:nvPr userDrawn="1"/>
        </p:nvSpPr>
        <p:spPr>
          <a:xfrm rot="5400000" flipH="1" flipV="1">
            <a:off x="4035909" y="1710858"/>
            <a:ext cx="481012" cy="481012"/>
          </a:xfrm>
          <a:prstGeom prst="corner">
            <a:avLst>
              <a:gd name="adj1" fmla="val 15545"/>
              <a:gd name="adj2" fmla="val 14740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958080" y="426720"/>
            <a:ext cx="0" cy="5601637"/>
          </a:xfrm>
          <a:prstGeom prst="line">
            <a:avLst/>
          </a:prstGeom>
          <a:ln w="127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5654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E9E9E9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1825625"/>
            <a:ext cx="9213477" cy="5032375"/>
          </a:xfrm>
          <a:prstGeom prst="rect">
            <a:avLst/>
          </a:prstGeom>
          <a:noFill/>
        </p:spPr>
        <p:txBody>
          <a:bodyPr vert="horz" lIns="274320" tIns="2743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" y="393222"/>
            <a:ext cx="10051675" cy="958058"/>
          </a:xfrm>
          <a:prstGeom prst="rect">
            <a:avLst/>
          </a:prstGeom>
          <a:noFill/>
          <a:ln>
            <a:noFill/>
          </a:ln>
        </p:spPr>
        <p:txBody>
          <a:bodyPr vert="horz" wrap="square" lIns="1188720" tIns="274320" rIns="91440" bIns="2743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428" y="6028357"/>
            <a:ext cx="9928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aseline="0">
                <a:solidFill>
                  <a:schemeClr val="bg1">
                    <a:lumMod val="50000"/>
                  </a:schemeClr>
                </a:solidFill>
                <a:latin typeface="Acherus Grotesque Bold" charset="0"/>
              </a:defRPr>
            </a:lvl1pPr>
          </a:lstStyle>
          <a:p>
            <a:r>
              <a:rPr lang="en-US" smtClean="0"/>
              <a:t>10/17/17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6717" y="6332522"/>
            <a:ext cx="4020671" cy="2689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>
                    <a:tint val="75000"/>
                  </a:schemeClr>
                </a:solidFill>
                <a:latin typeface="Acherus Grotesque Light" charset="0"/>
              </a:defRPr>
            </a:lvl1pPr>
          </a:lstStyle>
          <a:p>
            <a:r>
              <a:rPr lang="en-US" smtClean="0"/>
              <a:t>Copyright 2017 • Virginia Tech • All Rights Reserved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8428" y="6297297"/>
            <a:ext cx="9928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aseline="0">
                <a:solidFill>
                  <a:schemeClr val="bg1">
                    <a:lumMod val="50000"/>
                  </a:schemeClr>
                </a:solidFill>
                <a:latin typeface="Acherus Grotesque Bold" charset="0"/>
              </a:defRPr>
            </a:lvl1pPr>
          </a:lstStyle>
          <a:p>
            <a:fld id="{F13255C3-EC6F-3E44-8738-BCB40BBB5A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070548" y="6300510"/>
            <a:ext cx="903568" cy="3736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 flipH="1">
            <a:off x="10695788" y="6276977"/>
            <a:ext cx="297332" cy="405168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0" y="6342682"/>
            <a:ext cx="120126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855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9" r:id="rId7"/>
    <p:sldLayoutId id="2147483655" r:id="rId8"/>
    <p:sldLayoutId id="2147483657" r:id="rId9"/>
    <p:sldLayoutId id="2147483658" r:id="rId10"/>
    <p:sldLayoutId id="2147483656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1" kern="1200" baseline="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Clr>
          <a:srgbClr val="FF6600"/>
        </a:buClr>
        <a:buFont typeface="Wingdings" charset="2"/>
        <a:buChar char="§"/>
        <a:tabLst/>
        <a:defRPr sz="2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FF6600"/>
        </a:buClr>
        <a:buFont typeface="Wingdings" charset="2"/>
        <a:buChar char="§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FF6600"/>
        </a:buClr>
        <a:buFont typeface="Wingdings" charset="2"/>
        <a:buChar char="§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FF6600"/>
        </a:buClr>
        <a:buFont typeface="Wingdings" charset="2"/>
        <a:buChar char="§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FF6600"/>
        </a:buClr>
        <a:buFont typeface="Wingdings" charset="2"/>
        <a:buChar char="§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Enterprise Systems Update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April 2018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1929" y="5517689"/>
            <a:ext cx="2262079" cy="93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0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73140" y="439252"/>
            <a:ext cx="11990002" cy="11079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Some of our Integration Projects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 • Virginia Tech • All Rights Reserved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10/17/17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55C3-EC6F-3E44-8738-BCB40BBB5A0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Subtitle 4"/>
          <p:cNvSpPr txBox="1">
            <a:spLocks/>
          </p:cNvSpPr>
          <p:nvPr/>
        </p:nvSpPr>
        <p:spPr>
          <a:xfrm>
            <a:off x="1334796" y="1888695"/>
            <a:ext cx="8634394" cy="4322224"/>
          </a:xfrm>
          <a:prstGeom prst="rect">
            <a:avLst/>
          </a:prstGeom>
          <a:noFill/>
          <a:ln w="12700">
            <a:noFill/>
          </a:ln>
        </p:spPr>
        <p:txBody>
          <a:bodyPr vert="horz" lIns="274320" tIns="274320" rIns="365760" bIns="45720" rtlCol="0">
            <a:noAutofit/>
          </a:bodyPr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FF6600"/>
              </a:buClr>
              <a:buFont typeface="Wingdings" charset="2"/>
              <a:buChar char="§"/>
              <a:tabLst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FF6600"/>
              </a:buClr>
              <a:buFont typeface="Wingdings" charset="2"/>
              <a:buChar char="§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FF6600"/>
              </a:buClr>
              <a:buFont typeface="Wingdings" charset="2"/>
              <a:buChar char="§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FF6600"/>
              </a:buClr>
              <a:buFont typeface="Wingdings" charset="2"/>
              <a:buChar char="§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452438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FF6600"/>
              </a:buClr>
              <a:buFont typeface="Wingdings" charset="2"/>
              <a:buChar char="§"/>
              <a:tabLst>
                <a:tab pos="1828800" algn="l"/>
              </a:tabLst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400" dirty="0" smtClean="0">
                <a:latin typeface="Acherus Grotesque" panose="02000505000000020004" pitchFamily="50" charset="0"/>
              </a:rPr>
              <a:t>Finance – Controllers Office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400" dirty="0" smtClean="0">
                <a:latin typeface="Acherus Grotesque" panose="02000505000000020004" pitchFamily="50" charset="0"/>
              </a:rPr>
              <a:t>University Libraries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400" dirty="0" smtClean="0">
                <a:latin typeface="Acherus Grotesque" panose="02000505000000020004" pitchFamily="50" charset="0"/>
              </a:rPr>
              <a:t>Career and Professional Development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400" dirty="0" smtClean="0">
                <a:latin typeface="Acherus Grotesque" panose="02000505000000020004" pitchFamily="50" charset="0"/>
              </a:rPr>
              <a:t>Human Resources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400" dirty="0" smtClean="0">
                <a:latin typeface="Acherus Grotesque" panose="02000505000000020004" pitchFamily="50" charset="0"/>
              </a:rPr>
              <a:t>Undergraduate Admissions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400" dirty="0" smtClean="0">
                <a:latin typeface="Acherus Grotesque" panose="02000505000000020004" pitchFamily="50" charset="0"/>
              </a:rPr>
              <a:t>Platform for standardizing API-based data integration and processes to support emerging data management technologies</a:t>
            </a:r>
          </a:p>
        </p:txBody>
      </p:sp>
    </p:spTree>
    <p:extLst>
      <p:ext uri="{BB962C8B-B14F-4D97-AF65-F5344CB8AC3E}">
        <p14:creationId xmlns:p14="http://schemas.microsoft.com/office/powerpoint/2010/main" val="147342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29174" y="2845966"/>
            <a:ext cx="6944309" cy="3186282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2400" dirty="0" smtClean="0">
                <a:latin typeface="Acherus Grotesque" panose="02000505000000020004" pitchFamily="50" charset="0"/>
              </a:rPr>
              <a:t>WIP project - Banner travel system replacement</a:t>
            </a:r>
          </a:p>
          <a:p>
            <a:pPr>
              <a:spcAft>
                <a:spcPts val="1800"/>
              </a:spcAft>
            </a:pPr>
            <a:r>
              <a:rPr lang="en-US" sz="2400" dirty="0" smtClean="0">
                <a:latin typeface="Acherus Grotesque" panose="02000505000000020004" pitchFamily="50" charset="0"/>
              </a:rPr>
              <a:t>First integration using Ethos platform</a:t>
            </a:r>
          </a:p>
          <a:p>
            <a:pPr>
              <a:spcAft>
                <a:spcPts val="1800"/>
              </a:spcAft>
            </a:pPr>
            <a:r>
              <a:rPr lang="en-US" sz="2400" dirty="0" smtClean="0">
                <a:latin typeface="Acherus Grotesque" panose="02000505000000020004" pitchFamily="50" charset="0"/>
              </a:rPr>
              <a:t>Go live this year</a:t>
            </a:r>
            <a:endParaRPr lang="en-US" sz="2400" dirty="0">
              <a:latin typeface="Acherus Grotesque" panose="02000505000000020004" pitchFamily="50" charset="0"/>
            </a:endParaRPr>
          </a:p>
        </p:txBody>
      </p:sp>
      <p:sp>
        <p:nvSpPr>
          <p:cNvPr id="5" name="AutoShape 2" descr="Image result for chrome river travel and expense"/>
          <p:cNvSpPr>
            <a:spLocks noChangeAspect="1" noChangeArrowheads="1"/>
          </p:cNvSpPr>
          <p:nvPr/>
        </p:nvSpPr>
        <p:spPr bwMode="auto">
          <a:xfrm>
            <a:off x="3902385" y="755069"/>
            <a:ext cx="3368210" cy="336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860" y="1952455"/>
            <a:ext cx="3333750" cy="809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3358"/>
          <a:stretch/>
        </p:blipFill>
        <p:spPr>
          <a:xfrm>
            <a:off x="846581" y="468351"/>
            <a:ext cx="6181725" cy="125439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694040" y="550938"/>
            <a:ext cx="4427812" cy="1234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Gineso Cond Black" panose="02000506040000020004" pitchFamily="50" charset="0"/>
              </a:rPr>
              <a:t>The Virginia Tech Controller's Office provides fiscal services to the university and serves as an interface with external agencies for fiscal matters.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57171" y="2268436"/>
            <a:ext cx="3762047" cy="292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9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50323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“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880" y="391800"/>
            <a:ext cx="7820025" cy="1219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988098" y="4185933"/>
            <a:ext cx="46389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Gineso Cond Black" panose="02000506040000020004" pitchFamily="50" charset="0"/>
              </a:rPr>
              <a:t>We strive to share information and knowledge regardless of geographic, institutional, or financial barriers,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Gineso Cond Black" panose="02000506040000020004" pitchFamily="50" charset="0"/>
              </a:rPr>
              <a:t>through our growing open data and research repositories.</a:t>
            </a:r>
            <a:endParaRPr lang="en-US" b="1" dirty="0">
              <a:solidFill>
                <a:schemeClr val="bg2">
                  <a:lumMod val="50000"/>
                </a:schemeClr>
              </a:solidFill>
              <a:latin typeface="Gineso Cond Black" panose="02000506040000020004" pitchFamily="50" charset="0"/>
            </a:endParaRPr>
          </a:p>
        </p:txBody>
      </p:sp>
      <p:pic>
        <p:nvPicPr>
          <p:cNvPr id="2050" name="Picture 2" descr="Gallery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831" y="831273"/>
            <a:ext cx="4234289" cy="311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fficial Website of Koha Library Softwa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711" y="1754806"/>
            <a:ext cx="470535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3"/>
          <p:cNvSpPr>
            <a:spLocks noGrp="1"/>
          </p:cNvSpPr>
          <p:nvPr>
            <p:ph idx="1"/>
          </p:nvPr>
        </p:nvSpPr>
        <p:spPr>
          <a:xfrm>
            <a:off x="1099711" y="3200972"/>
            <a:ext cx="5435176" cy="3186282"/>
          </a:xfrm>
        </p:spPr>
        <p:txBody>
          <a:bodyPr>
            <a:normAutofit lnSpcReduction="10000"/>
          </a:bodyPr>
          <a:lstStyle/>
          <a:p>
            <a:pPr>
              <a:spcAft>
                <a:spcPts val="1800"/>
              </a:spcAft>
            </a:pPr>
            <a:r>
              <a:rPr lang="en-US" sz="2400" dirty="0" smtClean="0">
                <a:latin typeface="Acherus Grotesque" panose="02000505000000020004" pitchFamily="50" charset="0"/>
              </a:rPr>
              <a:t>WIP project </a:t>
            </a:r>
          </a:p>
          <a:p>
            <a:pPr>
              <a:spcAft>
                <a:spcPts val="1800"/>
              </a:spcAft>
            </a:pPr>
            <a:r>
              <a:rPr lang="en-US" sz="2400" dirty="0" smtClean="0">
                <a:latin typeface="Acherus Grotesque" panose="02000505000000020004" pitchFamily="50" charset="0"/>
              </a:rPr>
              <a:t>Open source integrated library system</a:t>
            </a:r>
          </a:p>
          <a:p>
            <a:pPr>
              <a:spcAft>
                <a:spcPts val="1800"/>
              </a:spcAft>
            </a:pPr>
            <a:r>
              <a:rPr lang="en-US" sz="2400" dirty="0" smtClean="0">
                <a:latin typeface="Acherus Grotesque" panose="02000505000000020004" pitchFamily="50" charset="0"/>
              </a:rPr>
              <a:t>Integration with Student, HR and Finance data</a:t>
            </a:r>
          </a:p>
          <a:p>
            <a:pPr>
              <a:spcAft>
                <a:spcPts val="1800"/>
              </a:spcAft>
            </a:pPr>
            <a:r>
              <a:rPr lang="en-US" sz="2400" dirty="0" smtClean="0">
                <a:latin typeface="Acherus Grotesque" panose="02000505000000020004" pitchFamily="50" charset="0"/>
              </a:rPr>
              <a:t>Go live May 15</a:t>
            </a:r>
            <a:endParaRPr lang="en-US" sz="2400" dirty="0">
              <a:latin typeface="Acherus Grotesque" panose="02000505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0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880" y="391800"/>
            <a:ext cx="7820025" cy="12192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609096" y="3924742"/>
            <a:ext cx="5048601" cy="17024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400" dirty="0" smtClean="0">
                <a:latin typeface="Acherus Grotesque" panose="02000505000000020004" pitchFamily="50" charset="0"/>
              </a:rPr>
              <a:t>Completed late last year</a:t>
            </a:r>
            <a:endParaRPr lang="en-US" sz="2400" dirty="0">
              <a:latin typeface="Acherus Grotesque" panose="02000505000000020004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453" y="563201"/>
            <a:ext cx="4523157" cy="2764152"/>
          </a:xfrm>
          <a:prstGeom prst="rect">
            <a:avLst/>
          </a:prstGeom>
        </p:spPr>
      </p:pic>
      <p:sp>
        <p:nvSpPr>
          <p:cNvPr id="9" name="Content Placeholder 5"/>
          <p:cNvSpPr txBox="1">
            <a:spLocks/>
          </p:cNvSpPr>
          <p:nvPr/>
        </p:nvSpPr>
        <p:spPr>
          <a:xfrm>
            <a:off x="371243" y="1636717"/>
            <a:ext cx="6891405" cy="4574897"/>
          </a:xfrm>
          <a:prstGeom prst="rect">
            <a:avLst/>
          </a:prstGeom>
          <a:noFill/>
          <a:ln w="12700">
            <a:noFill/>
          </a:ln>
        </p:spPr>
        <p:txBody>
          <a:bodyPr vert="horz" lIns="274320" tIns="274320" rIns="365760" bIns="45720" rtlCol="0">
            <a:noAutofit/>
          </a:bodyPr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FF6600"/>
              </a:buClr>
              <a:buFont typeface="Wingdings" charset="2"/>
              <a:buChar char="§"/>
              <a:tabLst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FF6600"/>
              </a:buClr>
              <a:buFont typeface="Wingdings" charset="2"/>
              <a:buChar char="§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FF6600"/>
              </a:buClr>
              <a:buFont typeface="Wingdings" charset="2"/>
              <a:buChar char="§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FF6600"/>
              </a:buClr>
              <a:buFont typeface="Wingdings" charset="2"/>
              <a:buChar char="§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452438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FF6600"/>
              </a:buClr>
              <a:buFont typeface="Wingdings" charset="2"/>
              <a:buChar char="§"/>
              <a:tabLst>
                <a:tab pos="1828800" algn="l"/>
              </a:tabLst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400" dirty="0" smtClean="0">
                <a:solidFill>
                  <a:srgbClr val="404040"/>
                </a:solidFill>
                <a:latin typeface="Acherus Grotesque" panose="02000505000000020004" pitchFamily="50" charset="0"/>
              </a:rPr>
              <a:t>A</a:t>
            </a:r>
            <a:r>
              <a:rPr lang="en-US" sz="2400" dirty="0" smtClean="0">
                <a:latin typeface="Acherus Grotesque" panose="02000505000000020004" pitchFamily="50" charset="0"/>
              </a:rPr>
              <a:t>n</a:t>
            </a:r>
            <a:r>
              <a:rPr lang="en-US" sz="2400" dirty="0">
                <a:latin typeface="Acherus Grotesque" panose="02000505000000020004" pitchFamily="50" charset="0"/>
              </a:rPr>
              <a:t> </a:t>
            </a:r>
            <a:r>
              <a:rPr lang="en-US" sz="2400" b="1" dirty="0" err="1">
                <a:latin typeface="Acherus Grotesque" panose="02000505000000020004" pitchFamily="50" charset="0"/>
              </a:rPr>
              <a:t>ePortfolio</a:t>
            </a:r>
            <a:r>
              <a:rPr lang="en-US" sz="2400" dirty="0">
                <a:latin typeface="Acherus Grotesque" panose="02000505000000020004" pitchFamily="50" charset="0"/>
              </a:rPr>
              <a:t> </a:t>
            </a:r>
            <a:r>
              <a:rPr lang="en-US" sz="2400" dirty="0" smtClean="0">
                <a:latin typeface="Acherus Grotesque" panose="02000505000000020004" pitchFamily="50" charset="0"/>
              </a:rPr>
              <a:t>is </a:t>
            </a:r>
            <a:r>
              <a:rPr lang="en-US" sz="2400" dirty="0">
                <a:latin typeface="Acherus Grotesque" panose="02000505000000020004" pitchFamily="50" charset="0"/>
              </a:rPr>
              <a:t>a digital collection of work that documents and showcases knowledge, skills, and abilities, and their growth over time. </a:t>
            </a:r>
            <a:endParaRPr lang="en-US" sz="2400" dirty="0" smtClean="0">
              <a:latin typeface="Acherus Grotesque" panose="02000505000000020004" pitchFamily="50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400" dirty="0">
                <a:latin typeface="Acherus Grotesque" panose="02000505000000020004" pitchFamily="50" charset="0"/>
              </a:rPr>
              <a:t>The objective of an </a:t>
            </a:r>
            <a:r>
              <a:rPr lang="en-US" sz="2400" dirty="0" err="1" smtClean="0">
                <a:latin typeface="Acherus Grotesque" panose="02000505000000020004" pitchFamily="50" charset="0"/>
              </a:rPr>
              <a:t>eportfolio</a:t>
            </a:r>
            <a:r>
              <a:rPr lang="en-US" sz="2400" dirty="0" smtClean="0">
                <a:latin typeface="Acherus Grotesque" panose="02000505000000020004" pitchFamily="50" charset="0"/>
              </a:rPr>
              <a:t> is to support students and faculty create </a:t>
            </a:r>
            <a:r>
              <a:rPr lang="en-US" sz="2400" dirty="0">
                <a:latin typeface="Acherus Grotesque" panose="02000505000000020004" pitchFamily="50" charset="0"/>
              </a:rPr>
              <a:t>repositories that promote teaching, learning, and </a:t>
            </a:r>
            <a:r>
              <a:rPr lang="en-US" sz="2400" dirty="0" smtClean="0">
                <a:latin typeface="Acherus Grotesque" panose="02000505000000020004" pitchFamily="50" charset="0"/>
              </a:rPr>
              <a:t>assessment.</a:t>
            </a:r>
            <a:endParaRPr lang="en-US" sz="2400" dirty="0">
              <a:latin typeface="Acherus Grotesque" panose="02000505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94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668462"/>
            <a:ext cx="7886700" cy="4351339"/>
          </a:xfrm>
        </p:spPr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230" y="1668462"/>
            <a:ext cx="4591550" cy="1191321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430764" y="2599395"/>
            <a:ext cx="5443001" cy="3759364"/>
          </a:xfrm>
          <a:prstGeom prst="rect">
            <a:avLst/>
          </a:prstGeom>
          <a:noFill/>
          <a:ln w="12700">
            <a:noFill/>
          </a:ln>
        </p:spPr>
        <p:txBody>
          <a:bodyPr vert="horz" lIns="274320" tIns="274320" rIns="365760" bIns="45720" rtlCol="0">
            <a:normAutofit/>
          </a:bodyPr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FF6600"/>
              </a:buClr>
              <a:buFont typeface="Wingdings" charset="2"/>
              <a:buChar char="§"/>
              <a:tabLst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FF6600"/>
              </a:buClr>
              <a:buFont typeface="Wingdings" charset="2"/>
              <a:buChar char="§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FF6600"/>
              </a:buClr>
              <a:buFont typeface="Wingdings" charset="2"/>
              <a:buChar char="§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FF6600"/>
              </a:buClr>
              <a:buFont typeface="Wingdings" charset="2"/>
              <a:buChar char="§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452438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FF6600"/>
              </a:buClr>
              <a:buFont typeface="Wingdings" charset="2"/>
              <a:buChar char="§"/>
              <a:tabLst>
                <a:tab pos="1828800" algn="l"/>
              </a:tabLst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400" dirty="0" smtClean="0">
                <a:latin typeface="Acherus Grotesque" panose="02000505000000020004" pitchFamily="50" charset="0"/>
              </a:rPr>
              <a:t>Active project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400" dirty="0" smtClean="0">
                <a:latin typeface="Acherus Grotesque" panose="02000505000000020004" pitchFamily="50" charset="0"/>
              </a:rPr>
              <a:t>Cloud service for student, career centers and recruiters meet and share opportunities</a:t>
            </a:r>
            <a:endParaRPr lang="en-US" sz="2400" dirty="0">
              <a:latin typeface="Acherus Grotesque" panose="02000505000000020004" pitchFamily="50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400" dirty="0">
                <a:latin typeface="Acherus Grotesque" panose="02000505000000020004" pitchFamily="50" charset="0"/>
              </a:rPr>
              <a:t>P</a:t>
            </a:r>
            <a:r>
              <a:rPr lang="en-US" sz="2400" dirty="0" smtClean="0">
                <a:latin typeface="Acherus Grotesque" panose="02000505000000020004" pitchFamily="50" charset="0"/>
              </a:rPr>
              <a:t>lan: deploy during Summer 2018 in between Spring and Fall semesters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31" y="450539"/>
            <a:ext cx="10172700" cy="12096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44242" y="3561497"/>
            <a:ext cx="40813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Gineso Cond Black" panose="02000506040000020004" pitchFamily="50" charset="0"/>
              </a:rPr>
              <a:t>Vision</a:t>
            </a:r>
            <a:endParaRPr lang="en-US" dirty="0">
              <a:solidFill>
                <a:schemeClr val="bg2">
                  <a:lumMod val="50000"/>
                </a:schemeClr>
              </a:solidFill>
              <a:latin typeface="Gineso Cond Black" panose="02000506040000020004" pitchFamily="50" charset="0"/>
            </a:endParaRP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Gineso Cond Black" panose="02000506040000020004" pitchFamily="50" charset="0"/>
              </a:rPr>
              <a:t>The vision of Career and Professional Development is to empower students to discover and pursue a path to a fulfilling career, so they can make their own unique marks on the world. </a:t>
            </a:r>
          </a:p>
          <a:p>
            <a:endParaRPr lang="en-US" dirty="0">
              <a:solidFill>
                <a:schemeClr val="bg2">
                  <a:lumMod val="50000"/>
                </a:schemeClr>
              </a:solidFill>
              <a:latin typeface="Gineso Cond Black" panose="02000506040000020004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3018" y="1084622"/>
            <a:ext cx="4187911" cy="249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3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twitter imag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16358" y="1886504"/>
            <a:ext cx="5013907" cy="4654857"/>
          </a:xfrm>
          <a:prstGeom prst="rect">
            <a:avLst/>
          </a:prstGeom>
          <a:noFill/>
          <a:ln w="12700">
            <a:noFill/>
          </a:ln>
        </p:spPr>
        <p:txBody>
          <a:bodyPr vert="horz" lIns="274320" tIns="274320" rIns="365760" bIns="45720" rtlCol="0">
            <a:normAutofit/>
          </a:bodyPr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FF6600"/>
              </a:buClr>
              <a:buFont typeface="Wingdings" charset="2"/>
              <a:buChar char="§"/>
              <a:tabLst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FF6600"/>
              </a:buClr>
              <a:buFont typeface="Wingdings" charset="2"/>
              <a:buChar char="§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FF6600"/>
              </a:buClr>
              <a:buFont typeface="Wingdings" charset="2"/>
              <a:buChar char="§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FF6600"/>
              </a:buClr>
              <a:buFont typeface="Wingdings" charset="2"/>
              <a:buChar char="§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452438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FF6600"/>
              </a:buClr>
              <a:buFont typeface="Wingdings" charset="2"/>
              <a:buChar char="§"/>
              <a:tabLst>
                <a:tab pos="1828800" algn="l"/>
              </a:tabLst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400" dirty="0" smtClean="0">
                <a:latin typeface="Acherus Grotesque" panose="02000505000000020004" pitchFamily="50" charset="0"/>
              </a:rPr>
              <a:t>More than 13,000 employees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400" dirty="0" smtClean="0">
                <a:latin typeface="Acherus Grotesque" panose="02000505000000020004" pitchFamily="50" charset="0"/>
              </a:rPr>
              <a:t>Project to help streamline applicant tracking process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400" dirty="0" smtClean="0">
                <a:latin typeface="Acherus Grotesque" panose="02000505000000020004" pitchFamily="50" charset="0"/>
              </a:rPr>
              <a:t>Replacement for People Admin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400" dirty="0" smtClean="0">
                <a:latin typeface="Acherus Grotesque" panose="02000505000000020004" pitchFamily="50" charset="0"/>
              </a:rPr>
              <a:t>Requirements completed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400" dirty="0" smtClean="0">
                <a:latin typeface="Acherus Grotesque" panose="02000505000000020004" pitchFamily="50" charset="0"/>
              </a:rPr>
              <a:t>Service providers being evaluated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358" y="415318"/>
            <a:ext cx="10287000" cy="1352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57293" y="3990909"/>
            <a:ext cx="46350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>
              <a:latin typeface="Acherus Grotesque" panose="02000505000000020004" pitchFamily="50" charset="0"/>
            </a:endParaRPr>
          </a:p>
          <a:p>
            <a:r>
              <a:rPr lang="en-US" sz="2000" b="1" dirty="0" smtClean="0">
                <a:latin typeface="Acherus Grotesque" panose="02000505000000020004" pitchFamily="50" charset="0"/>
              </a:rPr>
              <a:t>The </a:t>
            </a:r>
            <a:r>
              <a:rPr lang="en-US" sz="2000" b="1" dirty="0">
                <a:latin typeface="Acherus Grotesque" panose="02000505000000020004" pitchFamily="50" charset="0"/>
              </a:rPr>
              <a:t>department provides services that support the university’s leadership and employees, enabling them to achieve their goals and the mission of Virginia Tech.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887" y="1353744"/>
            <a:ext cx="5134516" cy="304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0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twitter imag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83" y="464537"/>
            <a:ext cx="5114925" cy="1123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4542" y="783490"/>
            <a:ext cx="4871221" cy="673604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129140" y="1765477"/>
            <a:ext cx="4847372" cy="4057668"/>
          </a:xfrm>
          <a:prstGeom prst="rect">
            <a:avLst/>
          </a:prstGeom>
          <a:noFill/>
          <a:ln w="12700">
            <a:noFill/>
          </a:ln>
        </p:spPr>
        <p:txBody>
          <a:bodyPr vert="horz" lIns="274320" tIns="274320" rIns="365760" bIns="45720" rtlCol="0">
            <a:normAutofit/>
          </a:bodyPr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FF6600"/>
              </a:buClr>
              <a:buFont typeface="Wingdings" charset="2"/>
              <a:buChar char="§"/>
              <a:tabLst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FF6600"/>
              </a:buClr>
              <a:buFont typeface="Wingdings" charset="2"/>
              <a:buChar char="§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FF6600"/>
              </a:buClr>
              <a:buFont typeface="Wingdings" charset="2"/>
              <a:buChar char="§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FF6600"/>
              </a:buClr>
              <a:buFont typeface="Wingdings" charset="2"/>
              <a:buChar char="§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452438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FF6600"/>
              </a:buClr>
              <a:buFont typeface="Wingdings" charset="2"/>
              <a:buChar char="§"/>
              <a:tabLst>
                <a:tab pos="1828800" algn="l"/>
              </a:tabLst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400" dirty="0" smtClean="0">
                <a:latin typeface="Acherus Grotesque" panose="02000505000000020004" pitchFamily="50" charset="0"/>
              </a:rPr>
              <a:t>Project to improve undergraduate admissions process for prospective students and their families</a:t>
            </a:r>
            <a:endParaRPr lang="en-US" sz="2400" dirty="0">
              <a:latin typeface="Acherus Grotesque" panose="02000505000000020004" pitchFamily="50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400" dirty="0" smtClean="0">
                <a:latin typeface="Acherus Grotesque" panose="02000505000000020004" pitchFamily="50" charset="0"/>
              </a:rPr>
              <a:t>Requirements completed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400" dirty="0" smtClean="0">
                <a:latin typeface="Acherus Grotesque" panose="02000505000000020004" pitchFamily="50" charset="0"/>
              </a:rPr>
              <a:t>Service providers being evaluated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49162"/>
          <a:stretch/>
        </p:blipFill>
        <p:spPr>
          <a:xfrm>
            <a:off x="6512312" y="1588487"/>
            <a:ext cx="4333357" cy="437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1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twitter imag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83" y="464537"/>
            <a:ext cx="5114925" cy="112395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129139" y="1892686"/>
            <a:ext cx="9141133" cy="4057668"/>
          </a:xfrm>
          <a:prstGeom prst="rect">
            <a:avLst/>
          </a:prstGeom>
          <a:noFill/>
          <a:ln w="12700">
            <a:noFill/>
          </a:ln>
        </p:spPr>
        <p:txBody>
          <a:bodyPr vert="horz" lIns="274320" tIns="274320" rIns="365760" bIns="45720" rtlCol="0">
            <a:normAutofit/>
          </a:bodyPr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FF6600"/>
              </a:buClr>
              <a:buFont typeface="Wingdings" charset="2"/>
              <a:buChar char="§"/>
              <a:tabLst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FF6600"/>
              </a:buClr>
              <a:buFont typeface="Wingdings" charset="2"/>
              <a:buChar char="§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FF6600"/>
              </a:buClr>
              <a:buFont typeface="Wingdings" charset="2"/>
              <a:buChar char="§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FF6600"/>
              </a:buClr>
              <a:buFont typeface="Wingdings" charset="2"/>
              <a:buChar char="§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452438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FF6600"/>
              </a:buClr>
              <a:buFont typeface="Wingdings" charset="2"/>
              <a:buChar char="§"/>
              <a:tabLst>
                <a:tab pos="1828800" algn="l"/>
              </a:tabLst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None/>
            </a:pPr>
            <a:r>
              <a:rPr lang="en-US" sz="2400" dirty="0" smtClean="0">
                <a:latin typeface="Acherus Grotesque" panose="02000505000000020004" pitchFamily="50" charset="0"/>
              </a:rPr>
              <a:t>Working with others in IT on a platform </a:t>
            </a:r>
            <a:r>
              <a:rPr lang="en-US" sz="2400" dirty="0">
                <a:latin typeface="Acherus Grotesque" panose="02000505000000020004" pitchFamily="50" charset="0"/>
              </a:rPr>
              <a:t>for </a:t>
            </a:r>
            <a:endParaRPr lang="en-US" sz="2400" dirty="0" smtClean="0">
              <a:latin typeface="Acherus Grotesque" panose="02000505000000020004" pitchFamily="50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400" dirty="0">
                <a:latin typeface="Acherus Grotesque" panose="02000505000000020004" pitchFamily="50" charset="0"/>
              </a:rPr>
              <a:t>S</a:t>
            </a:r>
            <a:r>
              <a:rPr lang="en-US" sz="2400" dirty="0" smtClean="0">
                <a:latin typeface="Acherus Grotesque" panose="02000505000000020004" pitchFamily="50" charset="0"/>
              </a:rPr>
              <a:t>tandardizing </a:t>
            </a:r>
            <a:r>
              <a:rPr lang="en-US" sz="2400" dirty="0">
                <a:latin typeface="Acherus Grotesque" panose="02000505000000020004" pitchFamily="50" charset="0"/>
              </a:rPr>
              <a:t>API-based data integration and </a:t>
            </a:r>
            <a:r>
              <a:rPr lang="en-US" sz="2400" dirty="0" smtClean="0">
                <a:latin typeface="Acherus Grotesque" panose="02000505000000020004" pitchFamily="50" charset="0"/>
              </a:rPr>
              <a:t>Extract, Transform and Load (ETL) processes </a:t>
            </a:r>
            <a:endParaRPr lang="en-US" sz="2400" dirty="0">
              <a:latin typeface="Acherus Grotesque" panose="02000505000000020004" pitchFamily="50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400" dirty="0" smtClean="0">
                <a:latin typeface="Acherus Grotesque" panose="02000505000000020004" pitchFamily="50" charset="0"/>
              </a:rPr>
              <a:t>Support for emerging </a:t>
            </a:r>
            <a:r>
              <a:rPr lang="en-US" sz="2400" dirty="0">
                <a:latin typeface="Acherus Grotesque" panose="02000505000000020004" pitchFamily="50" charset="0"/>
              </a:rPr>
              <a:t>data management technologies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400" dirty="0" err="1" smtClean="0">
                <a:latin typeface="Acherus Grotesque" panose="02000505000000020004" pitchFamily="50" charset="0"/>
              </a:rPr>
              <a:t>Talend</a:t>
            </a:r>
            <a:r>
              <a:rPr lang="en-US" sz="2400" dirty="0" smtClean="0">
                <a:latin typeface="Acherus Grotesque" panose="02000505000000020004" pitchFamily="50" charset="0"/>
              </a:rPr>
              <a:t> - open source</a:t>
            </a:r>
          </a:p>
        </p:txBody>
      </p:sp>
      <p:pic>
        <p:nvPicPr>
          <p:cNvPr id="7" name="Shape 370" descr="Inline image 1"/>
          <p:cNvPicPr preferRelativeResize="0"/>
          <p:nvPr/>
        </p:nvPicPr>
        <p:blipFill rotWithShape="1">
          <a:blip r:embed="rId4">
            <a:alphaModFix/>
          </a:blip>
          <a:srcRect l="38116" t="-965"/>
          <a:stretch/>
        </p:blipFill>
        <p:spPr>
          <a:xfrm>
            <a:off x="4613305" y="642592"/>
            <a:ext cx="2726413" cy="7678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540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73140" y="439252"/>
            <a:ext cx="11990002" cy="11079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 few other things….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 • Virginia Tech • All Rights Reserved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10/17/17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55C3-EC6F-3E44-8738-BCB40BBB5A07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9" name="Subtitle 4"/>
          <p:cNvSpPr txBox="1">
            <a:spLocks/>
          </p:cNvSpPr>
          <p:nvPr/>
        </p:nvSpPr>
        <p:spPr>
          <a:xfrm>
            <a:off x="1279328" y="1906119"/>
            <a:ext cx="7816637" cy="3853298"/>
          </a:xfrm>
          <a:prstGeom prst="rect">
            <a:avLst/>
          </a:prstGeom>
          <a:noFill/>
          <a:ln w="12700">
            <a:noFill/>
          </a:ln>
        </p:spPr>
        <p:txBody>
          <a:bodyPr vert="horz" lIns="274320" tIns="274320" rIns="365760" bIns="45720" rtlCol="0">
            <a:normAutofit lnSpcReduction="10000"/>
          </a:bodyPr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FF6600"/>
              </a:buClr>
              <a:buFont typeface="Wingdings" charset="2"/>
              <a:buChar char="§"/>
              <a:tabLst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FF6600"/>
              </a:buClr>
              <a:buFont typeface="Wingdings" charset="2"/>
              <a:buChar char="§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FF6600"/>
              </a:buClr>
              <a:buFont typeface="Wingdings" charset="2"/>
              <a:buChar char="§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FF6600"/>
              </a:buClr>
              <a:buFont typeface="Wingdings" charset="2"/>
              <a:buChar char="§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452438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FF6600"/>
              </a:buClr>
              <a:buFont typeface="Wingdings" charset="2"/>
              <a:buChar char="§"/>
              <a:tabLst>
                <a:tab pos="1828800" algn="l"/>
              </a:tabLst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400" dirty="0" smtClean="0">
                <a:latin typeface="Acherus Grotesque" panose="02000505000000020004" pitchFamily="50" charset="0"/>
              </a:rPr>
              <a:t>Web distribution update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400" dirty="0" smtClean="0">
                <a:latin typeface="Acherus Grotesque" panose="02000505000000020004" pitchFamily="50" charset="0"/>
              </a:rPr>
              <a:t>Spring Banner upgrade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400" dirty="0" err="1" smtClean="0">
                <a:latin typeface="Acherus Grotesque" panose="02000505000000020004" pitchFamily="50" charset="0"/>
              </a:rPr>
              <a:t>Hokiemart</a:t>
            </a:r>
            <a:r>
              <a:rPr lang="en-US" sz="2400" dirty="0" smtClean="0">
                <a:latin typeface="Acherus Grotesque" panose="02000505000000020004" pitchFamily="50" charset="0"/>
              </a:rPr>
              <a:t> upgrade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400" dirty="0" smtClean="0">
                <a:latin typeface="Acherus Grotesque" panose="02000505000000020004" pitchFamily="50" charset="0"/>
              </a:rPr>
              <a:t>New Banner Document Manager version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400" dirty="0" smtClean="0">
                <a:latin typeface="Acherus Grotesque" panose="02000505000000020004" pitchFamily="50" charset="0"/>
              </a:rPr>
              <a:t>Oracle Database Appliance</a:t>
            </a:r>
          </a:p>
        </p:txBody>
      </p:sp>
    </p:spTree>
    <p:extLst>
      <p:ext uri="{BB962C8B-B14F-4D97-AF65-F5344CB8AC3E}">
        <p14:creationId xmlns:p14="http://schemas.microsoft.com/office/powerpoint/2010/main" val="64043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0999" y="282017"/>
            <a:ext cx="11990002" cy="1107996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latin typeface="Acherus Grotesque" panose="02000505000000020004" pitchFamily="50" charset="0"/>
              </a:rPr>
              <a:t/>
            </a:r>
            <a:br>
              <a:rPr lang="en-US" sz="4400" b="1" dirty="0" smtClean="0">
                <a:latin typeface="Acherus Grotesque" panose="02000505000000020004" pitchFamily="50" charset="0"/>
              </a:rPr>
            </a:br>
            <a:r>
              <a:rPr lang="en-US" sz="4400" b="1" dirty="0" smtClean="0">
                <a:solidFill>
                  <a:srgbClr val="861F41"/>
                </a:solidFill>
                <a:latin typeface="Acherus Grotesque" panose="02000505000000020004" pitchFamily="50" charset="0"/>
              </a:rPr>
              <a:t>Questions?</a:t>
            </a:r>
            <a:endParaRPr lang="en-US" sz="4400" b="1" dirty="0">
              <a:solidFill>
                <a:srgbClr val="861F41"/>
              </a:solidFill>
              <a:latin typeface="Acherus Grotesque" panose="02000505000000020004" pitchFamily="50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 • Virginia Tech • All Rights Reserved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10/17/17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55C3-EC6F-3E44-8738-BCB40BBB5A07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850780" y="2096429"/>
            <a:ext cx="109282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i="1" dirty="0" smtClean="0">
                <a:solidFill>
                  <a:srgbClr val="861F41"/>
                </a:solidFill>
                <a:latin typeface="Acherus Grotesque" panose="02000505000000020004" pitchFamily="50" charset="0"/>
              </a:rPr>
              <a:t>?</a:t>
            </a:r>
            <a:endParaRPr lang="en-US" sz="16600" b="1" i="1" dirty="0">
              <a:solidFill>
                <a:srgbClr val="861F41"/>
              </a:solidFill>
              <a:latin typeface="Acherus Grotesque" panose="02000505000000020004" pitchFamily="5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15883" y="4640163"/>
            <a:ext cx="3055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861F41"/>
                </a:solidFill>
                <a:latin typeface="Acherus Grotesque" panose="02000505000000020004" pitchFamily="50" charset="0"/>
              </a:rPr>
              <a:t>Thank you</a:t>
            </a:r>
            <a:endParaRPr lang="en-US" sz="3600" dirty="0">
              <a:solidFill>
                <a:srgbClr val="861F41"/>
              </a:solidFill>
              <a:latin typeface="Acherus Grotesque" panose="02000505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0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73140" y="439252"/>
            <a:ext cx="11990002" cy="11079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Agenda – a sampling of what we’ve been up to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 • Virginia Tech • All Rights Reserved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10/17/17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55C3-EC6F-3E44-8738-BCB40BBB5A0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0" name="Subtitle 4"/>
          <p:cNvSpPr txBox="1">
            <a:spLocks/>
          </p:cNvSpPr>
          <p:nvPr/>
        </p:nvSpPr>
        <p:spPr>
          <a:xfrm>
            <a:off x="1490913" y="1975073"/>
            <a:ext cx="7816637" cy="3853298"/>
          </a:xfrm>
          <a:prstGeom prst="rect">
            <a:avLst/>
          </a:prstGeom>
          <a:noFill/>
          <a:ln w="12700">
            <a:noFill/>
          </a:ln>
        </p:spPr>
        <p:txBody>
          <a:bodyPr vert="horz" lIns="274320" tIns="274320" rIns="365760" bIns="45720" rtlCol="0">
            <a:normAutofit lnSpcReduction="10000"/>
          </a:bodyPr>
          <a:lstStyle>
            <a:lvl1pPr marL="344488" indent="-3444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FF6600"/>
              </a:buClr>
              <a:buFont typeface="Wingdings" charset="2"/>
              <a:buChar char="§"/>
              <a:tabLst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FF6600"/>
              </a:buClr>
              <a:buFont typeface="Wingdings" charset="2"/>
              <a:buChar char="§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FF6600"/>
              </a:buClr>
              <a:buFont typeface="Wingdings" charset="2"/>
              <a:buChar char="§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FF6600"/>
              </a:buClr>
              <a:buFont typeface="Wingdings" charset="2"/>
              <a:buChar char="§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452438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FF6600"/>
              </a:buClr>
              <a:buFont typeface="Wingdings" charset="2"/>
              <a:buChar char="§"/>
              <a:tabLst>
                <a:tab pos="1828800" algn="l"/>
              </a:tabLst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400" dirty="0" smtClean="0">
                <a:latin typeface="Acherus Grotesque" panose="02000505000000020004" pitchFamily="50" charset="0"/>
              </a:rPr>
              <a:t>Our portfolio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400" dirty="0" smtClean="0">
                <a:latin typeface="Acherus Grotesque" panose="02000505000000020004" pitchFamily="50" charset="0"/>
              </a:rPr>
              <a:t>Supporting a transformational project for VT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400" dirty="0" smtClean="0">
                <a:latin typeface="Acherus Grotesque" panose="02000505000000020004" pitchFamily="50" charset="0"/>
              </a:rPr>
              <a:t>Banner 9 Administrative Pages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400" dirty="0" smtClean="0">
                <a:latin typeface="Acherus Grotesque" panose="02000505000000020004" pitchFamily="50" charset="0"/>
              </a:rPr>
              <a:t>Integration projects</a:t>
            </a:r>
            <a:endParaRPr lang="en-US" sz="2400" dirty="0">
              <a:latin typeface="Acherus Grotesque" panose="02000505000000020004" pitchFamily="50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400" dirty="0" smtClean="0">
                <a:latin typeface="Acherus Grotesque" panose="02000505000000020004" pitchFamily="50" charset="0"/>
              </a:rPr>
              <a:t>A few other things</a:t>
            </a:r>
          </a:p>
        </p:txBody>
      </p:sp>
    </p:spTree>
    <p:extLst>
      <p:ext uri="{BB962C8B-B14F-4D97-AF65-F5344CB8AC3E}">
        <p14:creationId xmlns:p14="http://schemas.microsoft.com/office/powerpoint/2010/main" val="418390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460374" y="1045579"/>
            <a:ext cx="10021771" cy="5704626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889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7100"/>
            <a:ext cx="11990002" cy="8279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Integration-Centric Application Portfolio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 • Virginia Tech • All Rights Reserved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10/17/17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55C3-EC6F-3E44-8738-BCB40BBB5A0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857500" y="4126682"/>
            <a:ext cx="15995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cherus Grotesque" panose="02000505000000020004" pitchFamily="50" charset="0"/>
              </a:rPr>
              <a:t>Web Apps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cherus Grotesque" panose="02000505000000020004" pitchFamily="50" charset="0"/>
              </a:rPr>
              <a:t>Employees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cherus Grotesque" panose="02000505000000020004" pitchFamily="50" charset="0"/>
              </a:rPr>
              <a:t>Students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cherus Grotesque" panose="02000505000000020004" pitchFamily="50" charset="0"/>
              </a:rPr>
              <a:t>Faculty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7257495" y="2652910"/>
            <a:ext cx="2867526" cy="2341220"/>
            <a:chOff x="7326053" y="2442372"/>
            <a:chExt cx="2867526" cy="2341220"/>
          </a:xfrm>
        </p:grpSpPr>
        <p:sp>
          <p:nvSpPr>
            <p:cNvPr id="29" name="Cloud 28"/>
            <p:cNvSpPr/>
            <p:nvPr/>
          </p:nvSpPr>
          <p:spPr>
            <a:xfrm rot="15405790">
              <a:off x="7589206" y="2179219"/>
              <a:ext cx="2341220" cy="2867526"/>
            </a:xfrm>
            <a:prstGeom prst="cloud">
              <a:avLst/>
            </a:prstGeom>
            <a:solidFill>
              <a:srgbClr val="1E67E5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  <a:softEdge rad="31750"/>
            </a:effectLst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789538" y="3004835"/>
              <a:ext cx="180722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cherus Grotesque" panose="02000505000000020004" pitchFamily="50" charset="0"/>
                </a:rPr>
                <a:t>Applications in the Cloud and On Premise</a:t>
              </a:r>
            </a:p>
          </p:txBody>
        </p:sp>
      </p:grpSp>
      <p:sp>
        <p:nvSpPr>
          <p:cNvPr id="22" name="Content Placeholder 3"/>
          <p:cNvSpPr txBox="1">
            <a:spLocks/>
          </p:cNvSpPr>
          <p:nvPr/>
        </p:nvSpPr>
        <p:spPr>
          <a:xfrm>
            <a:off x="7321931" y="1422372"/>
            <a:ext cx="3784303" cy="474617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cherus Grotesque" panose="0200050500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cherus Grotesque" panose="0200050500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cherus Grotesque" panose="0200050500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cherus Grotesque" panose="0200050500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cherus Grotesque" panose="0200050500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>
              <a:lnSpc>
                <a:spcPct val="130000"/>
              </a:lnSpc>
            </a:pPr>
            <a:endParaRPr lang="en-US" sz="1200" dirty="0"/>
          </a:p>
        </p:txBody>
      </p:sp>
      <p:sp>
        <p:nvSpPr>
          <p:cNvPr id="2" name="AutoShape 2" descr="Image result for free puzzl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818298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8" descr="Image result for free puzzle clipart powerpoi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1649730" y="1256212"/>
            <a:ext cx="5159304" cy="5134617"/>
            <a:chOff x="7873499" y="-225425"/>
            <a:chExt cx="5159304" cy="513461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499" y="-225425"/>
              <a:ext cx="5159304" cy="5134617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1236005" y="3310920"/>
              <a:ext cx="161608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Acherus Grotesque" panose="02000505000000020004" pitchFamily="50" charset="0"/>
                </a:rPr>
                <a:t>45+ </a:t>
              </a:r>
              <a:r>
                <a:rPr lang="en-US" b="1" dirty="0">
                  <a:solidFill>
                    <a:schemeClr val="bg1"/>
                  </a:solidFill>
                  <a:latin typeface="Acherus Grotesque" panose="02000505000000020004" pitchFamily="50" charset="0"/>
                </a:rPr>
                <a:t>Vendor Apps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423838" y="197054"/>
              <a:ext cx="10882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cherus Grotesque" panose="02000505000000020004" pitchFamily="50" charset="0"/>
                </a:rPr>
                <a:t>Ellucian Banner ERP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046808" y="3264135"/>
              <a:ext cx="20074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Acherus Grotesque" panose="02000505000000020004" pitchFamily="50" charset="0"/>
                </a:rPr>
                <a:t>Banner Enhancements </a:t>
              </a:r>
              <a:r>
                <a:rPr lang="en-US" b="1" dirty="0">
                  <a:solidFill>
                    <a:schemeClr val="bg1"/>
                  </a:solidFill>
                  <a:latin typeface="Acherus Grotesque" panose="02000505000000020004" pitchFamily="50" charset="0"/>
                </a:rPr>
                <a:t>&amp; </a:t>
              </a:r>
              <a:r>
                <a:rPr lang="en-US" b="1" dirty="0" smtClean="0">
                  <a:solidFill>
                    <a:schemeClr val="bg1"/>
                  </a:solidFill>
                  <a:latin typeface="Acherus Grotesque" panose="02000505000000020004" pitchFamily="50" charset="0"/>
                </a:rPr>
                <a:t>Mods</a:t>
              </a:r>
              <a:endParaRPr lang="en-US" b="1" dirty="0">
                <a:solidFill>
                  <a:schemeClr val="bg1"/>
                </a:solidFill>
                <a:latin typeface="Acherus Grotesque" panose="02000505000000020004" pitchFamily="50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951909" y="160338"/>
              <a:ext cx="1958553" cy="12427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cherus Grotesque" panose="02000505000000020004" pitchFamily="50" charset="0"/>
                </a:rPr>
                <a:t>New applications not available in Banner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827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8" name="Shape 358"/>
          <p:cNvCxnSpPr>
            <a:stCxn id="351" idx="3"/>
          </p:cNvCxnSpPr>
          <p:nvPr/>
        </p:nvCxnSpPr>
        <p:spPr>
          <a:xfrm>
            <a:off x="3544929" y="3286759"/>
            <a:ext cx="926000" cy="1848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59" name="Shape 359"/>
          <p:cNvCxnSpPr>
            <a:stCxn id="352" idx="3"/>
          </p:cNvCxnSpPr>
          <p:nvPr/>
        </p:nvCxnSpPr>
        <p:spPr>
          <a:xfrm rot="10800000" flipH="1">
            <a:off x="3513725" y="4303741"/>
            <a:ext cx="957200" cy="7772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61" name="Shape 361"/>
          <p:cNvCxnSpPr>
            <a:stCxn id="355" idx="3"/>
            <a:endCxn id="346" idx="2"/>
          </p:cNvCxnSpPr>
          <p:nvPr/>
        </p:nvCxnSpPr>
        <p:spPr>
          <a:xfrm>
            <a:off x="5783179" y="3818023"/>
            <a:ext cx="911600" cy="616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44" name="Shape 344"/>
          <p:cNvSpPr txBox="1">
            <a:spLocks noGrp="1"/>
          </p:cNvSpPr>
          <p:nvPr>
            <p:ph type="sldNum" idx="12"/>
          </p:nvPr>
        </p:nvSpPr>
        <p:spPr>
          <a:xfrm>
            <a:off x="11100020" y="6172668"/>
            <a:ext cx="537689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pPr algn="r"/>
            <a:fld id="{00000000-1234-1234-1234-123412341234}" type="slidenum">
              <a:rPr lang="en-US" sz="16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pPr algn="r"/>
              <a:t>4</a:t>
            </a:fld>
            <a:endParaRPr sz="1600" b="1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5" name="Shape 345"/>
          <p:cNvGrpSpPr/>
          <p:nvPr/>
        </p:nvGrpSpPr>
        <p:grpSpPr>
          <a:xfrm>
            <a:off x="6694792" y="2344539"/>
            <a:ext cx="3159909" cy="3069943"/>
            <a:chOff x="3479688" y="2249746"/>
            <a:chExt cx="2369932" cy="2302457"/>
          </a:xfrm>
        </p:grpSpPr>
        <p:sp>
          <p:nvSpPr>
            <p:cNvPr id="346" name="Shape 346"/>
            <p:cNvSpPr/>
            <p:nvPr/>
          </p:nvSpPr>
          <p:spPr>
            <a:xfrm>
              <a:off x="3479688" y="2249746"/>
              <a:ext cx="2369932" cy="2302457"/>
            </a:xfrm>
            <a:prstGeom prst="ellipse">
              <a:avLst/>
            </a:prstGeom>
            <a:solidFill>
              <a:srgbClr val="861F41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Shape 347"/>
            <p:cNvSpPr/>
            <p:nvPr/>
          </p:nvSpPr>
          <p:spPr>
            <a:xfrm>
              <a:off x="4208854" y="3609269"/>
              <a:ext cx="909938" cy="323165"/>
            </a:xfrm>
            <a:prstGeom prst="roundRect">
              <a:avLst>
                <a:gd name="adj" fmla="val 16667"/>
              </a:avLst>
            </a:prstGeom>
            <a:solidFill>
              <a:srgbClr val="E87722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Shape 348"/>
            <p:cNvSpPr txBox="1"/>
            <p:nvPr/>
          </p:nvSpPr>
          <p:spPr>
            <a:xfrm>
              <a:off x="4098093" y="3010074"/>
              <a:ext cx="1639526" cy="323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r>
                <a:rPr lang="en-US" sz="2400" b="1" dirty="0">
                  <a:solidFill>
                    <a:schemeClr val="lt1"/>
                  </a:solidFill>
                  <a:latin typeface="Acherus Grotesque" panose="02000505000000020004" pitchFamily="50" charset="0"/>
                  <a:ea typeface="Arial"/>
                  <a:cs typeface="Arial"/>
                  <a:sym typeface="Arial"/>
                </a:rPr>
                <a:t>BANNER</a:t>
              </a:r>
              <a:endParaRPr sz="2400" b="1" dirty="0">
                <a:solidFill>
                  <a:schemeClr val="lt1"/>
                </a:solidFill>
                <a:latin typeface="Acherus Grotesque" panose="02000505000000020004" pitchFamily="50" charset="0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0" name="Shape 350"/>
          <p:cNvSpPr txBox="1"/>
          <p:nvPr/>
        </p:nvSpPr>
        <p:spPr>
          <a:xfrm>
            <a:off x="7597883" y="4157237"/>
            <a:ext cx="1351509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-US" sz="2000" b="1" dirty="0">
                <a:latin typeface="Acherus Grotesque" panose="02000505000000020004" pitchFamily="50" charset="0"/>
                <a:ea typeface="Arial"/>
                <a:cs typeface="Arial"/>
                <a:sym typeface="Arial"/>
              </a:rPr>
              <a:t>VT Mods</a:t>
            </a:r>
            <a:endParaRPr sz="2000" b="1" dirty="0">
              <a:latin typeface="Acherus Grotesque" panose="02000505000000020004" pitchFamily="50" charset="0"/>
              <a:ea typeface="Arial"/>
              <a:cs typeface="Arial"/>
              <a:sym typeface="Arial"/>
            </a:endParaRPr>
          </a:p>
        </p:txBody>
      </p:sp>
      <p:sp>
        <p:nvSpPr>
          <p:cNvPr id="351" name="Shape 351"/>
          <p:cNvSpPr/>
          <p:nvPr/>
        </p:nvSpPr>
        <p:spPr>
          <a:xfrm>
            <a:off x="484323" y="1962635"/>
            <a:ext cx="3060607" cy="264824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62237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Shape 352"/>
          <p:cNvSpPr/>
          <p:nvPr/>
        </p:nvSpPr>
        <p:spPr>
          <a:xfrm>
            <a:off x="484323" y="4756485"/>
            <a:ext cx="3029403" cy="648916"/>
          </a:xfrm>
          <a:prstGeom prst="roundRect">
            <a:avLst>
              <a:gd name="adj" fmla="val 16667"/>
            </a:avLst>
          </a:prstGeom>
          <a:solidFill>
            <a:srgbClr val="E87722"/>
          </a:solidFill>
          <a:ln w="9525" cap="flat" cmpd="sng">
            <a:solidFill>
              <a:srgbClr val="62237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Shape 353"/>
          <p:cNvSpPr txBox="1"/>
          <p:nvPr/>
        </p:nvSpPr>
        <p:spPr>
          <a:xfrm>
            <a:off x="1066645" y="4711610"/>
            <a:ext cx="2031717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-US" sz="2000" b="1" dirty="0">
                <a:solidFill>
                  <a:schemeClr val="dk1"/>
                </a:solidFill>
                <a:latin typeface="Acherus Grotesque" panose="02000505000000020004" pitchFamily="50" charset="0"/>
                <a:ea typeface="Arial"/>
                <a:cs typeface="Arial"/>
                <a:sym typeface="Arial"/>
              </a:rPr>
              <a:t>VT Created</a:t>
            </a:r>
            <a:endParaRPr sz="2000" b="1" dirty="0">
              <a:latin typeface="Acherus Grotesque" panose="02000505000000020004" pitchFamily="50" charset="0"/>
            </a:endParaRPr>
          </a:p>
          <a:p>
            <a:pPr algn="ctr"/>
            <a:r>
              <a:rPr lang="en-US" sz="2000" b="1" dirty="0" smtClean="0">
                <a:solidFill>
                  <a:schemeClr val="dk1"/>
                </a:solidFill>
                <a:latin typeface="Acherus Grotesque" panose="02000505000000020004" pitchFamily="50" charset="0"/>
                <a:ea typeface="Arial"/>
                <a:cs typeface="Arial"/>
                <a:sym typeface="Arial"/>
              </a:rPr>
              <a:t>Applications</a:t>
            </a:r>
            <a:endParaRPr sz="2000" b="1" dirty="0">
              <a:solidFill>
                <a:schemeClr val="dk1"/>
              </a:solidFill>
              <a:latin typeface="Acherus Grotesque" panose="02000505000000020004" pitchFamily="50" charset="0"/>
              <a:ea typeface="Arial"/>
              <a:cs typeface="Arial"/>
              <a:sym typeface="Arial"/>
            </a:endParaRPr>
          </a:p>
        </p:txBody>
      </p:sp>
      <p:sp>
        <p:nvSpPr>
          <p:cNvPr id="354" name="Shape 354"/>
          <p:cNvSpPr txBox="1"/>
          <p:nvPr/>
        </p:nvSpPr>
        <p:spPr>
          <a:xfrm>
            <a:off x="882614" y="2886649"/>
            <a:ext cx="2215748" cy="992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dk1"/>
                </a:solidFill>
                <a:latin typeface="Acherus Grotesque" panose="02000505000000020004" pitchFamily="50" charset="0"/>
                <a:ea typeface="Arial"/>
                <a:cs typeface="Arial"/>
                <a:sym typeface="Arial"/>
              </a:rPr>
              <a:t>Vendor</a:t>
            </a:r>
            <a:endParaRPr sz="2400" b="1" dirty="0">
              <a:latin typeface="Acherus Grotesque" panose="02000505000000020004" pitchFamily="50" charset="0"/>
            </a:endParaRPr>
          </a:p>
          <a:p>
            <a:pPr algn="ctr"/>
            <a:r>
              <a:rPr lang="en-US" sz="2400" b="1" dirty="0" smtClean="0">
                <a:solidFill>
                  <a:schemeClr val="dk1"/>
                </a:solidFill>
                <a:latin typeface="Acherus Grotesque" panose="02000505000000020004" pitchFamily="50" charset="0"/>
                <a:ea typeface="Arial"/>
                <a:cs typeface="Arial"/>
                <a:sym typeface="Arial"/>
              </a:rPr>
              <a:t>Applications</a:t>
            </a:r>
            <a:endParaRPr sz="2400" b="1" dirty="0">
              <a:solidFill>
                <a:schemeClr val="dk1"/>
              </a:solidFill>
              <a:latin typeface="Acherus Grotesque" panose="02000505000000020004" pitchFamily="50" charset="0"/>
              <a:ea typeface="Arial"/>
              <a:cs typeface="Arial"/>
              <a:sym typeface="Arial"/>
            </a:endParaRPr>
          </a:p>
        </p:txBody>
      </p:sp>
      <p:sp>
        <p:nvSpPr>
          <p:cNvPr id="5" name="Cloud 4"/>
          <p:cNvSpPr/>
          <p:nvPr/>
        </p:nvSpPr>
        <p:spPr>
          <a:xfrm>
            <a:off x="3912017" y="2693173"/>
            <a:ext cx="2490061" cy="236935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6" name="Shape 356"/>
          <p:cNvSpPr txBox="1"/>
          <p:nvPr/>
        </p:nvSpPr>
        <p:spPr>
          <a:xfrm>
            <a:off x="4070584" y="3163715"/>
            <a:ext cx="212106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lt1"/>
                </a:solidFill>
                <a:latin typeface="Acherus Grotesque" panose="02000505000000020004" pitchFamily="50" charset="0"/>
                <a:ea typeface="Arial"/>
                <a:cs typeface="Arial"/>
                <a:sym typeface="Arial"/>
              </a:rPr>
              <a:t>Ellucian</a:t>
            </a:r>
          </a:p>
          <a:p>
            <a:pPr algn="ctr"/>
            <a:r>
              <a:rPr lang="en-US" sz="2400" b="1" dirty="0" smtClean="0">
                <a:solidFill>
                  <a:schemeClr val="lt1"/>
                </a:solidFill>
                <a:latin typeface="Acherus Grotesque" panose="02000505000000020004" pitchFamily="50" charset="0"/>
                <a:ea typeface="Arial"/>
                <a:cs typeface="Arial"/>
                <a:sym typeface="Arial"/>
              </a:rPr>
              <a:t>Integration Platform ETHOS</a:t>
            </a:r>
            <a:endParaRPr sz="2400" b="1" dirty="0">
              <a:solidFill>
                <a:schemeClr val="lt1"/>
              </a:solidFill>
              <a:latin typeface="Acherus Grotesque" panose="02000505000000020004" pitchFamily="50" charset="0"/>
              <a:ea typeface="Arial"/>
              <a:cs typeface="Arial"/>
              <a:sym typeface="Arial"/>
            </a:endParaRPr>
          </a:p>
        </p:txBody>
      </p:sp>
      <p:cxnSp>
        <p:nvCxnSpPr>
          <p:cNvPr id="357" name="Shape 357"/>
          <p:cNvCxnSpPr/>
          <p:nvPr/>
        </p:nvCxnSpPr>
        <p:spPr>
          <a:xfrm>
            <a:off x="3414019" y="2077452"/>
            <a:ext cx="3806588" cy="579005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60" name="Shape 360"/>
          <p:cNvCxnSpPr/>
          <p:nvPr/>
        </p:nvCxnSpPr>
        <p:spPr>
          <a:xfrm rot="10800000" flipH="1">
            <a:off x="3522439" y="5167385"/>
            <a:ext cx="3885183" cy="118488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8643" y="258926"/>
            <a:ext cx="10993119" cy="11079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Integration-Centric </a:t>
            </a:r>
            <a:r>
              <a:rPr lang="en-US" dirty="0"/>
              <a:t>Application </a:t>
            </a:r>
            <a:r>
              <a:rPr lang="en-US" dirty="0" smtClean="0"/>
              <a:t>Portfolio</a:t>
            </a:r>
            <a:br>
              <a:rPr lang="en-US" dirty="0" smtClean="0"/>
            </a:br>
            <a:r>
              <a:rPr lang="en-US" dirty="0" smtClean="0"/>
              <a:t>Banner/Ellucian excerpt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2641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50323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“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5559" y="1940238"/>
            <a:ext cx="7397368" cy="454233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latin typeface="Acherus Grotesque" panose="02000505000000020004" pitchFamily="50" charset="0"/>
              </a:rPr>
              <a:t>Supporting a Virginia Tech transformational project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latin typeface="Acherus Grotesque" panose="02000505000000020004" pitchFamily="50" charset="0"/>
              </a:rPr>
              <a:t>Courses, Admissions, Academic History, Transcripts in Banner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latin typeface="Acherus Grotesque" panose="02000505000000020004" pitchFamily="50" charset="0"/>
              </a:rPr>
              <a:t>Go live by July anticipated</a:t>
            </a:r>
          </a:p>
          <a:p>
            <a:pPr marL="0" indent="0">
              <a:buNone/>
            </a:pPr>
            <a:endParaRPr lang="en-US" sz="2400" dirty="0" smtClean="0">
              <a:latin typeface="Acherus Grotesque" panose="02000505000000020004" pitchFamily="50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latin typeface="Acherus Grotesque" panose="02000505000000020004" pitchFamily="50" charset="0"/>
              </a:rPr>
              <a:t>A unique </a:t>
            </a:r>
            <a:r>
              <a:rPr lang="en-US" sz="2000" dirty="0">
                <a:latin typeface="Acherus Grotesque" panose="02000505000000020004" pitchFamily="50" charset="0"/>
              </a:rPr>
              <a:t>partnership between </a:t>
            </a:r>
            <a:r>
              <a:rPr lang="en-US" sz="2000" dirty="0" smtClean="0">
                <a:latin typeface="Acherus Grotesque" panose="02000505000000020004" pitchFamily="50" charset="0"/>
              </a:rPr>
              <a:t>Virginia Tech and </a:t>
            </a:r>
            <a:r>
              <a:rPr lang="en-US" sz="2000" dirty="0">
                <a:latin typeface="Acherus Grotesque" panose="02000505000000020004" pitchFamily="50" charset="0"/>
              </a:rPr>
              <a:t>a private health care provider (</a:t>
            </a:r>
            <a:r>
              <a:rPr lang="en-US" sz="2000" dirty="0" err="1">
                <a:latin typeface="Acherus Grotesque" panose="02000505000000020004" pitchFamily="50" charset="0"/>
              </a:rPr>
              <a:t>Carilion</a:t>
            </a:r>
            <a:r>
              <a:rPr lang="en-US" sz="2000" dirty="0">
                <a:latin typeface="Acherus Grotesque" panose="02000505000000020004" pitchFamily="50" charset="0"/>
              </a:rPr>
              <a:t> Clinic</a:t>
            </a:r>
            <a:r>
              <a:rPr lang="en-US" sz="2000" dirty="0" smtClean="0">
                <a:latin typeface="Acherus Grotesque" panose="02000505000000020004" pitchFamily="50" charset="0"/>
              </a:rPr>
              <a:t>) — is </a:t>
            </a:r>
            <a:r>
              <a:rPr lang="en-US" sz="2000" dirty="0">
                <a:latin typeface="Acherus Grotesque" panose="02000505000000020004" pitchFamily="50" charset="0"/>
              </a:rPr>
              <a:t>a fully accredited, private four-year medical school. </a:t>
            </a:r>
            <a:endParaRPr lang="en-US" sz="2000" dirty="0" smtClean="0">
              <a:latin typeface="Acherus Grotesque" panose="02000505000000020004" pitchFamily="50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 smtClean="0">
              <a:latin typeface="Acherus Grotesque" panose="02000505000000020004" pitchFamily="50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latin typeface="Acherus Grotesque" panose="02000505000000020004" pitchFamily="50" charset="0"/>
              </a:rPr>
              <a:t>The </a:t>
            </a:r>
            <a:r>
              <a:rPr lang="en-US" sz="2000" dirty="0">
                <a:latin typeface="Acherus Grotesque" panose="02000505000000020004" pitchFamily="50" charset="0"/>
              </a:rPr>
              <a:t>school is among the first of the new generation of medical schools in the United States</a:t>
            </a:r>
            <a:r>
              <a:rPr lang="en-US" sz="2000" dirty="0" smtClean="0">
                <a:latin typeface="Acherus Grotesque" panose="02000505000000020004" pitchFamily="50" charset="0"/>
              </a:rPr>
              <a:t>.</a:t>
            </a:r>
            <a:endParaRPr lang="en-US" sz="2000" dirty="0">
              <a:latin typeface="Acherus Grotesque" panose="02000505000000020004" pitchFamily="50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641" y="472578"/>
            <a:ext cx="6143625" cy="762000"/>
          </a:xfrm>
          <a:prstGeom prst="rect">
            <a:avLst/>
          </a:prstGeom>
        </p:spPr>
      </p:pic>
      <p:pic>
        <p:nvPicPr>
          <p:cNvPr id="1026" name="Picture 2" descr="http://static.vtc.vt.edu/media/images/content_sections/Anatomy_Table_1.jpg.500x0_q90_crop-sca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927" y="162006"/>
            <a:ext cx="3580636" cy="288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034" y="439252"/>
            <a:ext cx="10376086" cy="1107996"/>
          </a:xfrm>
        </p:spPr>
        <p:txBody>
          <a:bodyPr/>
          <a:lstStyle/>
          <a:p>
            <a:r>
              <a:rPr lang="en-US" dirty="0" smtClean="0"/>
              <a:t>Banner 9 Administrative Pages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304" y="1702367"/>
            <a:ext cx="3524602" cy="4888005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cherus Grotesque" panose="02000505000000020004" pitchFamily="50" charset="0"/>
              </a:rPr>
              <a:t>Upgraded, responsive UI</a:t>
            </a:r>
          </a:p>
          <a:p>
            <a:r>
              <a:rPr lang="en-US" sz="2400" dirty="0">
                <a:latin typeface="Acherus Grotesque" panose="02000505000000020004" pitchFamily="50" charset="0"/>
              </a:rPr>
              <a:t>B</a:t>
            </a:r>
            <a:r>
              <a:rPr lang="en-US" sz="2400" dirty="0" smtClean="0">
                <a:latin typeface="Acherus Grotesque" panose="02000505000000020004" pitchFamily="50" charset="0"/>
              </a:rPr>
              <a:t>rowser independent</a:t>
            </a:r>
          </a:p>
          <a:p>
            <a:r>
              <a:rPr lang="en-US" sz="2400" dirty="0" smtClean="0">
                <a:latin typeface="Acherus Grotesque" panose="02000505000000020004" pitchFamily="50" charset="0"/>
              </a:rPr>
              <a:t>Updated technical infrastructure</a:t>
            </a:r>
          </a:p>
          <a:p>
            <a:r>
              <a:rPr lang="en-US" sz="2400" dirty="0" smtClean="0">
                <a:latin typeface="Acherus Grotesque" panose="02000505000000020004" pitchFamily="50" charset="0"/>
              </a:rPr>
              <a:t>Database unchanged</a:t>
            </a:r>
            <a:endParaRPr lang="en-US" sz="2400" dirty="0">
              <a:latin typeface="Acherus Grotesque" panose="02000505000000020004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906" y="1547248"/>
            <a:ext cx="6299572" cy="483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30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77" y="74979"/>
            <a:ext cx="10993119" cy="1107996"/>
          </a:xfrm>
        </p:spPr>
        <p:txBody>
          <a:bodyPr/>
          <a:lstStyle/>
          <a:p>
            <a:pPr algn="ctr"/>
            <a:r>
              <a:rPr lang="en-US" dirty="0" smtClean="0"/>
              <a:t>Banner 9 is live</a:t>
            </a:r>
            <a:endParaRPr lang="en-US" dirty="0"/>
          </a:p>
        </p:txBody>
      </p:sp>
      <p:pic>
        <p:nvPicPr>
          <p:cNvPr id="4" name="Second Banner 9 video shortened for DCSS Apr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909" y="-110875"/>
            <a:ext cx="12192001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5611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276512" y="1925446"/>
            <a:ext cx="9465829" cy="4698378"/>
          </a:xfrm>
          <a:noFill/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400" dirty="0" smtClean="0">
                <a:latin typeface="Acherus Grotesque" panose="02000505000000020004" pitchFamily="50" charset="0"/>
              </a:rPr>
              <a:t>27% of our customized forms were eliminated</a:t>
            </a:r>
          </a:p>
          <a:p>
            <a:r>
              <a:rPr lang="en-US" sz="2400" dirty="0" smtClean="0">
                <a:latin typeface="Acherus Grotesque" panose="02000505000000020004" pitchFamily="50" charset="0"/>
              </a:rPr>
              <a:t>Remaining 351 modified forms divided between VT Tiger team and offshore developers</a:t>
            </a:r>
          </a:p>
          <a:p>
            <a:r>
              <a:rPr lang="en-US" sz="2400" dirty="0" smtClean="0">
                <a:latin typeface="Acherus Grotesque" panose="02000505000000020004" pitchFamily="50" charset="0"/>
              </a:rPr>
              <a:t>Project launched with training Tiger Team on conversion tool</a:t>
            </a:r>
          </a:p>
          <a:p>
            <a:r>
              <a:rPr lang="en-US" sz="2400" dirty="0" smtClean="0">
                <a:latin typeface="Acherus Grotesque" panose="02000505000000020004" pitchFamily="50" charset="0"/>
              </a:rPr>
              <a:t>ES Tiger team – new hires with no Banner knowledge</a:t>
            </a:r>
          </a:p>
          <a:p>
            <a:r>
              <a:rPr lang="en-US" sz="2400" dirty="0" smtClean="0">
                <a:latin typeface="Acherus Grotesque" panose="02000505000000020004" pitchFamily="50" charset="0"/>
              </a:rPr>
              <a:t>Together in a room each morning with their leader for 5 months</a:t>
            </a:r>
          </a:p>
          <a:p>
            <a:r>
              <a:rPr lang="en-US" sz="2400" dirty="0" smtClean="0">
                <a:latin typeface="Acherus Grotesque" panose="02000505000000020004" pitchFamily="50" charset="0"/>
              </a:rPr>
              <a:t>Standardized development environment</a:t>
            </a:r>
          </a:p>
          <a:p>
            <a:r>
              <a:rPr lang="en-US" sz="2400" dirty="0" smtClean="0">
                <a:latin typeface="Acherus Grotesque" panose="02000505000000020004" pitchFamily="50" charset="0"/>
              </a:rPr>
              <a:t>Frequent, regular (bi-weekly) deployments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439252"/>
            <a:ext cx="10993119" cy="11079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Project </a:t>
            </a:r>
            <a:r>
              <a:rPr lang="en-US" dirty="0" smtClean="0"/>
              <a:t>aspects</a:t>
            </a:r>
            <a:br>
              <a:rPr lang="en-US" dirty="0" smtClean="0"/>
            </a:br>
            <a:r>
              <a:rPr lang="en-US" dirty="0" smtClean="0"/>
              <a:t>Hybrid </a:t>
            </a:r>
            <a:r>
              <a:rPr lang="en-US" dirty="0" smtClean="0"/>
              <a:t>Agile development 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29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2692" y="1798456"/>
            <a:ext cx="7003888" cy="4698378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380990" indent="-380990">
              <a:spcBef>
                <a:spcPts val="0"/>
              </a:spcBef>
              <a:buFont typeface="Arial"/>
              <a:buChar char="•"/>
            </a:pPr>
            <a:r>
              <a:rPr lang="en-US" sz="2400" dirty="0" smtClean="0">
                <a:latin typeface="Acherus Grotesque" panose="02000505000000020004" pitchFamily="50" charset="0"/>
              </a:rPr>
              <a:t>Prepare for </a:t>
            </a:r>
            <a:r>
              <a:rPr lang="en-US" sz="2400" dirty="0">
                <a:latin typeface="Acherus Grotesque" panose="02000505000000020004" pitchFamily="50" charset="0"/>
              </a:rPr>
              <a:t>more frequent deployment cycles</a:t>
            </a:r>
          </a:p>
          <a:p>
            <a:pPr marL="380990" indent="-380990">
              <a:buFont typeface="Arial"/>
              <a:buChar char="•"/>
            </a:pPr>
            <a:r>
              <a:rPr lang="en-US" sz="2400" dirty="0">
                <a:latin typeface="Acherus Grotesque" panose="02000505000000020004" pitchFamily="50" charset="0"/>
              </a:rPr>
              <a:t>Apply process we followed with Banner 8 INB to Banner 8 Self-Service</a:t>
            </a:r>
          </a:p>
          <a:p>
            <a:pPr marL="380990" indent="-380990">
              <a:buFont typeface="Arial"/>
              <a:buChar char="•"/>
            </a:pPr>
            <a:r>
              <a:rPr lang="en-US" sz="2400" dirty="0" smtClean="0">
                <a:latin typeface="Acherus Grotesque" panose="02000505000000020004" pitchFamily="50" charset="0"/>
              </a:rPr>
              <a:t>Build a DevOps culture</a:t>
            </a:r>
            <a:endParaRPr lang="en-US" sz="2400" dirty="0">
              <a:latin typeface="Acherus Grotesque" panose="02000505000000020004" pitchFamily="50" charset="0"/>
            </a:endParaRPr>
          </a:p>
          <a:p>
            <a:pPr marL="380990" indent="-380990">
              <a:buFont typeface="Arial"/>
              <a:buChar char="•"/>
            </a:pPr>
            <a:r>
              <a:rPr lang="en-US" sz="2400" dirty="0" smtClean="0">
                <a:latin typeface="Acherus Grotesque" panose="02000505000000020004" pitchFamily="50" charset="0"/>
              </a:rPr>
              <a:t>Docker</a:t>
            </a:r>
          </a:p>
          <a:p>
            <a:pPr marL="380990" indent="-380990">
              <a:buFont typeface="Arial"/>
              <a:buChar char="•"/>
            </a:pPr>
            <a:r>
              <a:rPr lang="en-US" sz="2400" dirty="0" smtClean="0">
                <a:latin typeface="Acherus Grotesque" panose="02000505000000020004" pitchFamily="50" charset="0"/>
              </a:rPr>
              <a:t>Communicate daily</a:t>
            </a:r>
            <a:endParaRPr lang="en-US" sz="2400" dirty="0">
              <a:latin typeface="Acherus Grotesque" panose="02000505000000020004" pitchFamily="50" charset="0"/>
            </a:endParaRPr>
          </a:p>
          <a:p>
            <a:r>
              <a:rPr lang="en-US" sz="2400" dirty="0" err="1" smtClean="0">
                <a:latin typeface="Acherus Grotesque" panose="02000505000000020004" pitchFamily="50" charset="0"/>
              </a:rPr>
              <a:t>ScrumMaster</a:t>
            </a:r>
            <a:r>
              <a:rPr lang="en-US" sz="2400" dirty="0" smtClean="0">
                <a:latin typeface="Acherus Grotesque" panose="02000505000000020004" pitchFamily="50" charset="0"/>
              </a:rPr>
              <a:t> and </a:t>
            </a:r>
            <a:r>
              <a:rPr lang="en-US" sz="2400" dirty="0" err="1" smtClean="0">
                <a:latin typeface="Acherus Grotesque" panose="02000505000000020004" pitchFamily="50" charset="0"/>
              </a:rPr>
              <a:t>ProductOwner</a:t>
            </a:r>
            <a:r>
              <a:rPr lang="en-US" sz="2400" dirty="0" smtClean="0">
                <a:latin typeface="Acherus Grotesque" panose="02000505000000020004" pitchFamily="50" charset="0"/>
              </a:rPr>
              <a:t> training for ES team members</a:t>
            </a:r>
            <a:endParaRPr lang="en-US" sz="2400" dirty="0">
              <a:latin typeface="Acherus Grotesque" panose="02000505000000020004" pitchFamily="50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439252"/>
            <a:ext cx="10993119" cy="1107996"/>
          </a:xfrm>
        </p:spPr>
        <p:txBody>
          <a:bodyPr/>
          <a:lstStyle/>
          <a:p>
            <a:r>
              <a:rPr lang="en-US" dirty="0" smtClean="0"/>
              <a:t>Project Lessons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6190592" y="1918952"/>
            <a:ext cx="5591503" cy="4435942"/>
            <a:chOff x="6190592" y="1918952"/>
            <a:chExt cx="5591503" cy="4435942"/>
          </a:xfrm>
        </p:grpSpPr>
        <p:pic>
          <p:nvPicPr>
            <p:cNvPr id="4" name="Shape 26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503214" y="1918952"/>
              <a:ext cx="1113269" cy="11383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Shape 26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90592" y="3308503"/>
              <a:ext cx="5591503" cy="304639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1604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88916EC7-7FEC-AF43-BDB0-3DE6AE6A861F}" vid="{2559EE01-5818-5544-9433-FD3C9859E5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universal-widescreen-powerpoint-template (3)</Template>
  <TotalTime>10288</TotalTime>
  <Words>913</Words>
  <Application>Microsoft Office PowerPoint</Application>
  <PresentationFormat>Widescreen</PresentationFormat>
  <Paragraphs>177</Paragraphs>
  <Slides>19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Acherus Grotesque</vt:lpstr>
      <vt:lpstr>Acherus Grotesque Bold</vt:lpstr>
      <vt:lpstr>Acherus Grotesque Light</vt:lpstr>
      <vt:lpstr>Arial</vt:lpstr>
      <vt:lpstr>Calibri</vt:lpstr>
      <vt:lpstr>Gineso Cond Black</vt:lpstr>
      <vt:lpstr>Trebuchet MS</vt:lpstr>
      <vt:lpstr>Wingdings</vt:lpstr>
      <vt:lpstr>Office Theme</vt:lpstr>
      <vt:lpstr>Enterprise Systems Update   April 2018</vt:lpstr>
      <vt:lpstr> Agenda – a sampling of what we’ve been up to</vt:lpstr>
      <vt:lpstr> Integration-Centric Application Portfolio</vt:lpstr>
      <vt:lpstr>Integration-Centric Application Portfolio Banner/Ellucian excerpt</vt:lpstr>
      <vt:lpstr>“</vt:lpstr>
      <vt:lpstr>Banner 9 Administrative Pages</vt:lpstr>
      <vt:lpstr>Banner 9 is live</vt:lpstr>
      <vt:lpstr>Project aspects Hybrid Agile development approach</vt:lpstr>
      <vt:lpstr>Project Lessons</vt:lpstr>
      <vt:lpstr> Some of our Integration Projects</vt:lpstr>
      <vt:lpstr>PowerPoint Presentation</vt:lpstr>
      <vt:lpstr>“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 few other things….</vt:lpstr>
      <vt:lpstr>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slides are designed for three lines and the fonts will resize</dc:title>
  <dc:creator>Hall, Vicki</dc:creator>
  <cp:lastModifiedBy>Hall, Vicki</cp:lastModifiedBy>
  <cp:revision>91</cp:revision>
  <cp:lastPrinted>2018-04-05T17:57:03Z</cp:lastPrinted>
  <dcterms:created xsi:type="dcterms:W3CDTF">2018-03-30T19:22:49Z</dcterms:created>
  <dcterms:modified xsi:type="dcterms:W3CDTF">2018-04-08T18:49:46Z</dcterms:modified>
</cp:coreProperties>
</file>