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</p:sldMasterIdLst>
  <p:notesMasterIdLst>
    <p:notesMasterId r:id="rId14"/>
  </p:notesMasterIdLst>
  <p:sldIdLst>
    <p:sldId id="256" r:id="rId2"/>
    <p:sldId id="273" r:id="rId3"/>
    <p:sldId id="257" r:id="rId4"/>
    <p:sldId id="259" r:id="rId5"/>
    <p:sldId id="258" r:id="rId6"/>
    <p:sldId id="265" r:id="rId7"/>
    <p:sldId id="264" r:id="rId8"/>
    <p:sldId id="260" r:id="rId9"/>
    <p:sldId id="261" r:id="rId10"/>
    <p:sldId id="262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7"/>
    <p:restoredTop sz="73835"/>
  </p:normalViewPr>
  <p:slideViewPr>
    <p:cSldViewPr snapToGrid="0" snapToObjects="1">
      <p:cViewPr varScale="1">
        <p:scale>
          <a:sx n="76" d="100"/>
          <a:sy n="76" d="100"/>
        </p:scale>
        <p:origin x="1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9EA50-8F83-EA47-AFDE-EB62B933D115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A614-DD9F-7143-AE7B-E85146259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Attendance as people walk in. WELCOME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65B8-562C-9349-9410-AA0FD3BC37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>
                <a:latin typeface="Montserrat Light" charset="0"/>
                <a:ea typeface="Montserrat Light" charset="0"/>
                <a:cs typeface="Montserrat Light" charset="0"/>
              </a:rPr>
              <a:t>Zoom is our</a:t>
            </a:r>
            <a:r>
              <a:rPr lang="en-US" sz="900" kern="0" baseline="0" dirty="0">
                <a:latin typeface="Montserrat Light" charset="0"/>
                <a:ea typeface="Montserrat Light" charset="0"/>
                <a:cs typeface="Montserrat Light" charset="0"/>
              </a:rPr>
              <a:t> new </a:t>
            </a:r>
            <a:r>
              <a:rPr lang="en-US" sz="900" kern="0" dirty="0">
                <a:latin typeface="Montserrat Light" charset="0"/>
                <a:ea typeface="Montserrat Light" charset="0"/>
                <a:cs typeface="Montserrat Light" charset="0"/>
              </a:rPr>
              <a:t>Video Conferencing System..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Included Features</a:t>
            </a:r>
            <a:endParaRPr lang="en-US" dirty="0"/>
          </a:p>
          <a:p>
            <a:pPr marL="1657350" marR="0" lvl="3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7,800 – Large Meeting 200</a:t>
            </a:r>
            <a:endParaRPr lang="en-US" dirty="0"/>
          </a:p>
          <a:p>
            <a:pPr marL="1657350" marR="0" lvl="3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– Webinar 500 –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Requestable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feature</a:t>
            </a:r>
            <a:endParaRPr lang="en-US" dirty="0"/>
          </a:p>
          <a:p>
            <a:pPr marL="1657350" marR="0" lvl="3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750 – Cloud Room Connectors- This means that it is compatible with existing Polycom rooms that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Webex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was not compatible with. Your department can make equipment last longer if need be. This could save money in the long run.</a:t>
            </a:r>
            <a:endParaRPr lang="en-US" dirty="0"/>
          </a:p>
          <a:p>
            <a:endParaRPr lang="en-US" dirty="0"/>
          </a:p>
          <a:p>
            <a:r>
              <a:rPr lang="en-US" dirty="0"/>
              <a:t>[Transition]</a:t>
            </a:r>
            <a:r>
              <a:rPr lang="en-US" baseline="0" dirty="0"/>
              <a:t> </a:t>
            </a:r>
            <a:r>
              <a:rPr lang="en-US" dirty="0"/>
              <a:t>Zoom includes additional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F65B8-562C-9349-9410-AA0FD3BC37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GAE Accounts do not work. Each account needs to be tied to a person that can 2fa. You can assign co hosts and authorized schedulers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A614-DD9F-7143-AE7B-E851462597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up to 500 users 100 interactive and 400 view only. Can livestream to YouTube and Facebook live.</a:t>
            </a:r>
          </a:p>
          <a:p>
            <a:endParaRPr lang="en-US" dirty="0"/>
          </a:p>
          <a:p>
            <a:r>
              <a:rPr lang="en-US" dirty="0"/>
              <a:t>The requested licenses have an expiration date</a:t>
            </a:r>
          </a:p>
          <a:p>
            <a:r>
              <a:rPr lang="en-US" dirty="0"/>
              <a:t>One button live streaming to Facebook Live and </a:t>
            </a:r>
            <a:r>
              <a:rPr lang="en-US" dirty="0" err="1"/>
              <a:t>Youtube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A614-DD9F-7143-AE7B-E851462597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3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begun working with partners to identify Zoom Room spaces and how they may be configured</a:t>
            </a:r>
          </a:p>
          <a:p>
            <a:r>
              <a:rPr lang="en-US" dirty="0"/>
              <a:t>Zoom Rooms are a hardware and software solution with an annual license fee of $324. </a:t>
            </a:r>
          </a:p>
          <a:p>
            <a:endParaRPr lang="en-US" dirty="0"/>
          </a:p>
          <a:p>
            <a:r>
              <a:rPr lang="en-US" dirty="0"/>
              <a:t>Requires a resource account in Google or Exchange. We have tested Google Calendars and have outlined the process for Google.</a:t>
            </a:r>
          </a:p>
          <a:p>
            <a:endParaRPr lang="en-US" dirty="0"/>
          </a:p>
          <a:p>
            <a:r>
              <a:rPr lang="en-US" dirty="0"/>
              <a:t>We have setup a VFI Room system working group in a google group for adopters to share information and as a central repository to share best practices so knowledge can be gathers to make the process go faster in the future</a:t>
            </a:r>
          </a:p>
          <a:p>
            <a:endParaRPr lang="en-US" dirty="0"/>
          </a:p>
          <a:p>
            <a:r>
              <a:rPr lang="en-US" dirty="0"/>
              <a:t>Zoom Room installs for Connected Classrooms will take place over the summer and will be ready for Fall.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A614-DD9F-7143-AE7B-E851462597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8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A614-DD9F-7143-AE7B-E851462597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40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Canvas Integration</a:t>
            </a:r>
            <a:endParaRPr lang="en-US"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 can leverage Zoom meetings from within a Canvas course. Zoom integration with Canvas supports the ability to join meetings, schedule meetings, list upcoming and previous meetings, and view recordings within the Canvas account. </a:t>
            </a:r>
            <a:endParaRPr lang="en-US"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Mention: Kaltura Integration and one stop shop for video</a:t>
            </a:r>
            <a:endParaRPr lang="en-US"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upload your Zoom cloud recordings to Kaltura after your meeting ends. </a:t>
            </a: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(Participants</a:t>
            </a:r>
            <a:r>
              <a:rPr lang="en-US" sz="1200" b="1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ask what is Kaltura</a:t>
            </a:r>
            <a:r>
              <a:rPr lang="en-US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12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78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faculty, staff, and students will have access. Integrated into Canvas.  Echo end of support is June 15</a:t>
            </a:r>
            <a:r>
              <a:rPr lang="en-US" baseline="30000" dirty="0"/>
              <a:t>th</a:t>
            </a:r>
            <a:r>
              <a:rPr lang="en-US" dirty="0"/>
              <a:t>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A614-DD9F-7143-AE7B-E851462597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0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8140-7246-A548-9CCC-C46B71C774B1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80C-B561-794A-83E6-DC502C4A9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92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8140-7246-A548-9CCC-C46B71C774B1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80C-B561-794A-83E6-DC502C4A9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5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8140-7246-A548-9CCC-C46B71C774B1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80C-B561-794A-83E6-DC502C4A9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2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8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8140-7246-A548-9CCC-C46B71C774B1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80C-B561-794A-83E6-DC502C4A9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8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8140-7246-A548-9CCC-C46B71C774B1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80C-B561-794A-83E6-DC502C4A9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5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8140-7246-A548-9CCC-C46B71C774B1}" type="datetimeFigureOut">
              <a:rPr lang="en-US" smtClean="0"/>
              <a:t>4/6/18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80C-B561-794A-83E6-DC502C4A9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6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8140-7246-A548-9CCC-C46B71C774B1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80C-B561-794A-83E6-DC502C4A94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5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8140-7246-A548-9CCC-C46B71C774B1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80C-B561-794A-83E6-DC502C4A9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8140-7246-A548-9CCC-C46B71C774B1}" type="datetimeFigureOut">
              <a:rPr lang="en-US" smtClean="0"/>
              <a:t>4/6/18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80C-B561-794A-83E6-DC502C4A9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8140-7246-A548-9CCC-C46B71C774B1}" type="datetimeFigureOut">
              <a:rPr lang="en-US" smtClean="0"/>
              <a:t>4/6/18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80C-B561-794A-83E6-DC502C4A9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6A68140-7246-A548-9CCC-C46B71C774B1}" type="datetimeFigureOut">
              <a:rPr lang="en-US" smtClean="0"/>
              <a:t>4/6/18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80C-B561-794A-83E6-DC502C4A9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0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6A68140-7246-A548-9CCC-C46B71C774B1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7DC180C-B561-794A-83E6-DC502C4A9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5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554" y="6295021"/>
            <a:ext cx="1847273" cy="5629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8829" y="629502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kern="0" dirty="0">
                <a:latin typeface="Montserrat Light" charset="0"/>
                <a:ea typeface="Montserrat Light" charset="0"/>
                <a:cs typeface="Montserrat Light" charset="0"/>
              </a:rPr>
              <a:t>TLOS</a:t>
            </a:r>
          </a:p>
          <a:p>
            <a:pPr algn="r">
              <a:defRPr/>
            </a:pPr>
            <a:r>
              <a:rPr lang="en-US" sz="1200" kern="0" dirty="0">
                <a:latin typeface="Montserrat Light" charset="0"/>
                <a:ea typeface="Montserrat Light" charset="0"/>
                <a:cs typeface="Montserrat Light" charset="0"/>
              </a:rPr>
              <a:t>A Unit of the Division of IT</a:t>
            </a:r>
          </a:p>
        </p:txBody>
      </p:sp>
      <p:sp>
        <p:nvSpPr>
          <p:cNvPr id="8" name="Rectangle 7"/>
          <p:cNvSpPr/>
          <p:nvPr/>
        </p:nvSpPr>
        <p:spPr>
          <a:xfrm>
            <a:off x="7116171" y="4340608"/>
            <a:ext cx="48766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kern="0" dirty="0">
                <a:solidFill>
                  <a:srgbClr val="427171"/>
                </a:solidFill>
                <a:latin typeface="+mj-lt"/>
                <a:ea typeface="Montserrat Light" charset="0"/>
                <a:cs typeface="Montserrat Light" charset="0"/>
              </a:rPr>
              <a:t>Dan </a:t>
            </a:r>
            <a:r>
              <a:rPr lang="en-US" sz="2800" kern="0" dirty="0" err="1">
                <a:solidFill>
                  <a:srgbClr val="427171"/>
                </a:solidFill>
                <a:latin typeface="+mj-lt"/>
                <a:ea typeface="Montserrat Light" charset="0"/>
                <a:cs typeface="Montserrat Light" charset="0"/>
              </a:rPr>
              <a:t>Yaffe</a:t>
            </a:r>
            <a:endParaRPr lang="en-US" sz="2800" kern="0" dirty="0">
              <a:solidFill>
                <a:srgbClr val="427171"/>
              </a:solidFill>
              <a:latin typeface="+mj-lt"/>
              <a:ea typeface="Montserrat Light" charset="0"/>
              <a:cs typeface="Montserrat Light" charset="0"/>
            </a:endParaRPr>
          </a:p>
          <a:p>
            <a:pPr algn="r">
              <a:defRPr/>
            </a:pPr>
            <a:r>
              <a:rPr lang="en-US" sz="2800" kern="0" dirty="0">
                <a:latin typeface="+mj-lt"/>
                <a:ea typeface="Montserrat Light" charset="0"/>
                <a:cs typeface="Montserrat Light" charset="0"/>
              </a:rPr>
              <a:t>Learning Technologies Specialist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290CD8-9859-D643-9EA1-A956FEB5E0F6}"/>
              </a:ext>
            </a:extLst>
          </p:cNvPr>
          <p:cNvSpPr txBox="1"/>
          <p:nvPr/>
        </p:nvSpPr>
        <p:spPr>
          <a:xfrm>
            <a:off x="7615973" y="985171"/>
            <a:ext cx="4576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Video for Instruction Overview</a:t>
            </a:r>
          </a:p>
        </p:txBody>
      </p:sp>
    </p:spTree>
    <p:extLst>
      <p:ext uri="{BB962C8B-B14F-4D97-AF65-F5344CB8AC3E}">
        <p14:creationId xmlns:p14="http://schemas.microsoft.com/office/powerpoint/2010/main" val="262908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9E1B3B6-40CF-7740-B86D-35B73CF8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41" y="175659"/>
            <a:ext cx="7903256" cy="184145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8C0392-AA17-3F4B-92AC-8D5BA79D492D}"/>
              </a:ext>
            </a:extLst>
          </p:cNvPr>
          <p:cNvSpPr txBox="1">
            <a:spLocks/>
          </p:cNvSpPr>
          <p:nvPr/>
        </p:nvSpPr>
        <p:spPr>
          <a:xfrm>
            <a:off x="2231135" y="2638044"/>
            <a:ext cx="9029532" cy="3457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r>
              <a:rPr lang="en-US" sz="3300" dirty="0" err="1"/>
              <a:t>Webex</a:t>
            </a:r>
            <a:r>
              <a:rPr lang="en-US" sz="3300" dirty="0"/>
              <a:t> Content is being transferred into Kaltura</a:t>
            </a:r>
          </a:p>
          <a:p>
            <a:endParaRPr lang="en-US" sz="3300" dirty="0"/>
          </a:p>
          <a:p>
            <a:r>
              <a:rPr lang="en-US" sz="3300" dirty="0"/>
              <a:t>Echo360 Content will be transferred by the end of June 2018</a:t>
            </a:r>
          </a:p>
          <a:p>
            <a:endParaRPr lang="en-US" sz="3300" dirty="0"/>
          </a:p>
          <a:p>
            <a:r>
              <a:rPr lang="en-US" sz="3300" dirty="0"/>
              <a:t>Kaltura Lecture Capture Boxes are being tested and will replace Echo360 capture devices this summer</a:t>
            </a:r>
          </a:p>
        </p:txBody>
      </p:sp>
    </p:spTree>
    <p:extLst>
      <p:ext uri="{BB962C8B-B14F-4D97-AF65-F5344CB8AC3E}">
        <p14:creationId xmlns:p14="http://schemas.microsoft.com/office/powerpoint/2010/main" val="400716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873EF-3905-474C-9AFA-273549630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14" y="2017117"/>
            <a:ext cx="10515600" cy="467155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2800" dirty="0"/>
              <a:t>Kaltura Media Space is a public facing video repository that can have video groups and channels.</a:t>
            </a:r>
          </a:p>
          <a:p>
            <a:r>
              <a:rPr lang="en-US" sz="2800" dirty="0"/>
              <a:t>University Relations and Technology enhanced Learning and Online Strategies are working together in configuring and managing Kaltura Media Space </a:t>
            </a:r>
          </a:p>
          <a:p>
            <a:r>
              <a:rPr lang="en-US" sz="2800" dirty="0"/>
              <a:t>We are currently identifying use cases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70B80F5-6195-1C43-95ED-7C77D3237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41" y="175659"/>
            <a:ext cx="7903256" cy="18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1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E5CA0-9379-C749-BE9A-C2E47DCBE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u="sng" dirty="0"/>
              <a:t>Upcoming Important Dates</a:t>
            </a:r>
          </a:p>
          <a:p>
            <a:r>
              <a:rPr lang="en-US" sz="2800" dirty="0"/>
              <a:t>May 10</a:t>
            </a:r>
            <a:r>
              <a:rPr lang="en-US" sz="2800" baseline="30000" dirty="0"/>
              <a:t>th</a:t>
            </a:r>
            <a:r>
              <a:rPr lang="en-US" sz="2800" dirty="0"/>
              <a:t> No New Echo Recording</a:t>
            </a:r>
          </a:p>
          <a:p>
            <a:r>
              <a:rPr lang="en-US" sz="2800" dirty="0"/>
              <a:t>May 10</a:t>
            </a:r>
            <a:r>
              <a:rPr lang="en-US" sz="2800" baseline="30000" dirty="0"/>
              <a:t>th</a:t>
            </a:r>
            <a:r>
              <a:rPr lang="en-US" sz="2800" dirty="0"/>
              <a:t> Zoom and Kaltura will be turned on in Canvas</a:t>
            </a:r>
          </a:p>
          <a:p>
            <a:r>
              <a:rPr lang="en-US" sz="2800" dirty="0"/>
              <a:t>June 15</a:t>
            </a:r>
            <a:r>
              <a:rPr lang="en-US" sz="2800" baseline="30000" dirty="0"/>
              <a:t>th</a:t>
            </a:r>
            <a:r>
              <a:rPr lang="en-US" sz="2800" dirty="0"/>
              <a:t> End of </a:t>
            </a:r>
            <a:r>
              <a:rPr lang="en-US" sz="2800" dirty="0" err="1"/>
              <a:t>Webex</a:t>
            </a:r>
            <a:r>
              <a:rPr lang="en-US" sz="2800" dirty="0"/>
              <a:t> Support</a:t>
            </a:r>
          </a:p>
          <a:p>
            <a:r>
              <a:rPr lang="en-US" sz="2800" dirty="0"/>
              <a:t>July 1</a:t>
            </a:r>
            <a:r>
              <a:rPr lang="en-US" sz="2800" baseline="30000" dirty="0"/>
              <a:t>st</a:t>
            </a:r>
            <a:r>
              <a:rPr lang="en-US" sz="2800" dirty="0"/>
              <a:t> Echo Videos will be in Kaltura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47CB448-2EC6-F447-9BBB-C275534D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544269"/>
            <a:ext cx="5449130" cy="1269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8A1B6E-A82F-814B-AD47-572A29B9A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791728"/>
            <a:ext cx="3227006" cy="7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0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6395" y="1388780"/>
            <a:ext cx="95094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2400" kern="0" dirty="0">
                <a:ea typeface="Montserrat Light" charset="0"/>
                <a:cs typeface="Montserrat Light" charset="0"/>
              </a:rPr>
              <a:t>Zoom contract signed with Internet2</a:t>
            </a:r>
          </a:p>
          <a:p>
            <a:pPr marL="838179" lvl="1" indent="-380990">
              <a:lnSpc>
                <a:spcPct val="200000"/>
              </a:lnSpc>
              <a:buFont typeface="Arial" charset="0"/>
              <a:buChar char="•"/>
              <a:defRPr/>
            </a:pPr>
            <a:r>
              <a:rPr lang="en-US" sz="2400" kern="0" dirty="0">
                <a:ea typeface="Montserrat Light" charset="0"/>
                <a:cs typeface="Montserrat Light" charset="0"/>
              </a:rPr>
              <a:t>Ed Site License Bundle for 7,500 – 9,999 Total Size FTE</a:t>
            </a:r>
          </a:p>
          <a:p>
            <a:pPr marL="1752556" lvl="3" indent="-38099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kern="0" dirty="0">
                <a:ea typeface="Montserrat Light" charset="0"/>
                <a:cs typeface="Montserrat Light" charset="0"/>
              </a:rPr>
              <a:t>7,800 – Pro Licenses for Faculty/Staff</a:t>
            </a:r>
          </a:p>
          <a:p>
            <a:pPr marL="1752556" lvl="3" indent="-38099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kern="0" dirty="0">
                <a:ea typeface="Montserrat Light" charset="0"/>
                <a:cs typeface="Montserrat Light" charset="0"/>
              </a:rPr>
              <a:t>33,000 – Pro Licenses for Students</a:t>
            </a:r>
          </a:p>
          <a:p>
            <a:pPr marL="1752556" lvl="3" indent="-38099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kern="0" dirty="0">
                <a:ea typeface="Montserrat Light" charset="0"/>
                <a:cs typeface="Montserrat Light" charset="0"/>
              </a:rPr>
              <a:t>Unlimited Basic (Free) Licenses for VT Affiliates</a:t>
            </a:r>
          </a:p>
          <a:p>
            <a:pPr marL="1752556" lvl="3" indent="-380990">
              <a:lnSpc>
                <a:spcPct val="150000"/>
              </a:lnSpc>
              <a:buFont typeface="Arial" charset="0"/>
              <a:buChar char="•"/>
              <a:defRPr/>
            </a:pPr>
            <a:endParaRPr lang="en-US" sz="2400" kern="0" dirty="0">
              <a:ea typeface="Montserrat Light" charset="0"/>
              <a:cs typeface="Montserrat Light" charset="0"/>
            </a:endParaRPr>
          </a:p>
          <a:p>
            <a:pPr>
              <a:defRPr/>
            </a:pPr>
            <a:r>
              <a:rPr lang="en-US" sz="2400" kern="0" dirty="0">
                <a:ea typeface="Montserrat Light" charset="0"/>
                <a:cs typeface="Montserrat Light" charset="0"/>
              </a:rPr>
              <a:t>All WebEx videos are being moved to our new </a:t>
            </a:r>
          </a:p>
          <a:p>
            <a:pPr>
              <a:defRPr/>
            </a:pPr>
            <a:r>
              <a:rPr lang="en-US" sz="2400" kern="0" dirty="0">
                <a:ea typeface="Montserrat Light" charset="0"/>
                <a:cs typeface="Montserrat Light" charset="0"/>
              </a:rPr>
              <a:t>video content management system for you</a:t>
            </a:r>
          </a:p>
          <a:p>
            <a:pPr>
              <a:defRPr/>
            </a:pPr>
            <a:endParaRPr lang="en-US" sz="2400" kern="0" dirty="0">
              <a:ea typeface="Montserrat Light" charset="0"/>
              <a:cs typeface="Montserrat Light" charset="0"/>
            </a:endParaRPr>
          </a:p>
          <a:p>
            <a:pPr lvl="0">
              <a:defRPr/>
            </a:pPr>
            <a:r>
              <a:rPr lang="en-US" sz="2400" dirty="0">
                <a:solidFill>
                  <a:schemeClr val="dk1"/>
                </a:solidFill>
                <a:ea typeface="Montserrat Light" charset="0"/>
                <a:cs typeface="Montserrat Light" charset="0"/>
                <a:sym typeface="Calibri"/>
              </a:rPr>
              <a:t>WebEx support end date is JUNE 15</a:t>
            </a:r>
            <a:r>
              <a:rPr lang="en-US" sz="2400" baseline="30000" dirty="0">
                <a:solidFill>
                  <a:schemeClr val="dk1"/>
                </a:solidFill>
                <a:ea typeface="Montserrat Light" charset="0"/>
                <a:cs typeface="Montserrat Light" charset="0"/>
                <a:sym typeface="Calibri"/>
              </a:rPr>
              <a:t>th</a:t>
            </a:r>
            <a:r>
              <a:rPr lang="en-US" sz="2400" dirty="0">
                <a:solidFill>
                  <a:schemeClr val="dk1"/>
                </a:solidFill>
                <a:ea typeface="Montserrat Light" charset="0"/>
                <a:cs typeface="Montserrat Light" charset="0"/>
                <a:sym typeface="Calibri"/>
              </a:rPr>
              <a:t>, 2018</a:t>
            </a:r>
            <a:endParaRPr lang="en-US" sz="2400" dirty="0">
              <a:ea typeface="Montserrat Light" charset="0"/>
              <a:cs typeface="Montserrat Light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9B5BF-28B4-D445-974D-E2666BD3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533" y="418305"/>
            <a:ext cx="4166806" cy="9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2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1F4F0-15CB-404D-8370-0F2FE8F3E5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 Zoom launched on March 19</a:t>
            </a:r>
            <a:r>
              <a:rPr lang="en-US" sz="2800" baseline="30000" dirty="0"/>
              <a:t>th</a:t>
            </a:r>
            <a:r>
              <a:rPr lang="en-US" sz="2800" dirty="0"/>
              <a:t> 2018</a:t>
            </a:r>
          </a:p>
          <a:p>
            <a:endParaRPr lang="en-US" sz="2800" dirty="0"/>
          </a:p>
          <a:p>
            <a:r>
              <a:rPr lang="en-US" sz="2800" dirty="0"/>
              <a:t> 2300 users activated their account</a:t>
            </a:r>
          </a:p>
          <a:p>
            <a:endParaRPr lang="en-US" sz="2800" dirty="0"/>
          </a:p>
          <a:p>
            <a:r>
              <a:rPr lang="en-US" sz="2800" dirty="0"/>
              <a:t> SSO and 2FA required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D042F-9DA9-494E-9C7A-2563741798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Have held over 800 meetings and 40 Webinars</a:t>
            </a:r>
          </a:p>
          <a:p>
            <a:endParaRPr lang="en-US" sz="2800" dirty="0"/>
          </a:p>
          <a:p>
            <a:r>
              <a:rPr lang="en-US" sz="2800" b="1" dirty="0"/>
              <a:t>120701</a:t>
            </a:r>
            <a:r>
              <a:rPr lang="en-US" sz="2800" dirty="0"/>
              <a:t> meeting minutes   and </a:t>
            </a:r>
            <a:r>
              <a:rPr lang="en-US" sz="2800" b="1" dirty="0"/>
              <a:t>2901</a:t>
            </a:r>
            <a:r>
              <a:rPr lang="en-US" sz="2800" dirty="0"/>
              <a:t> participants in 28 different countries since March 19</a:t>
            </a:r>
            <a:r>
              <a:rPr lang="en-US" sz="2800" baseline="30000" dirty="0"/>
              <a:t>th</a:t>
            </a:r>
            <a:r>
              <a:rPr lang="en-US" sz="2800" dirty="0"/>
              <a:t>, 2018</a:t>
            </a:r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0BD1A0-BCE7-834C-85E9-39651531E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533" y="418305"/>
            <a:ext cx="4166806" cy="9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4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99291-12BF-2942-ADB5-7D13EDB8F1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Webinars - 200 Campus licenses requestable via service now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Zoom Webinars have been Requested – 38 Held</a:t>
            </a:r>
          </a:p>
          <a:p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F44974-5F7C-3248-A728-BA660FED81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Zoom Webinar Consults have taken place for self service live streaming events. </a:t>
            </a:r>
          </a:p>
          <a:p>
            <a:endParaRPr lang="en-US" sz="2800" dirty="0"/>
          </a:p>
          <a:p>
            <a:r>
              <a:rPr lang="en-US" sz="2800" dirty="0"/>
              <a:t>Zoom to go bag available in the I/O Studio 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53737-5AAC-3E40-963E-781219B29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533" y="418305"/>
            <a:ext cx="4166806" cy="9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0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60764-5DA1-034A-8A53-9CC12AE99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3"/>
            <a:ext cx="9594088" cy="3779689"/>
          </a:xfrm>
        </p:spPr>
        <p:txBody>
          <a:bodyPr>
            <a:noAutofit/>
          </a:bodyPr>
          <a:lstStyle/>
          <a:p>
            <a:r>
              <a:rPr lang="en-US" sz="2800" dirty="0"/>
              <a:t>Pre-purchased 50 Zoom room Licenses; 47 requested Zoom rooms so far. Connected Classrooms will begin install mid May</a:t>
            </a:r>
          </a:p>
          <a:p>
            <a:endParaRPr lang="en-US" sz="2800" dirty="0"/>
          </a:p>
          <a:p>
            <a:r>
              <a:rPr lang="en-US" sz="2800" dirty="0"/>
              <a:t>Split 50/50 between classroom or conference room use</a:t>
            </a:r>
          </a:p>
          <a:p>
            <a:endParaRPr lang="en-US" sz="2800" dirty="0"/>
          </a:p>
          <a:p>
            <a:r>
              <a:rPr lang="en-US" sz="2800" dirty="0"/>
              <a:t>VFI Room Systems Working Group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FD54D-CA7C-7149-9CEA-8723B848A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533" y="418305"/>
            <a:ext cx="4166806" cy="9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70224-116F-2B48-ADF8-A29DAFD5F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1647" y="1926844"/>
            <a:ext cx="10153820" cy="3101982"/>
          </a:xfrm>
        </p:spPr>
        <p:txBody>
          <a:bodyPr>
            <a:noAutofit/>
          </a:bodyPr>
          <a:lstStyle/>
          <a:p>
            <a:r>
              <a:rPr lang="en-US" sz="2800" dirty="0"/>
              <a:t>Premium Audio- The Toll Free number and Call Me Back feature are off by default.  VOIP and the Toll number are the preferred way to connect.</a:t>
            </a:r>
          </a:p>
          <a:p>
            <a:endParaRPr lang="en-US" sz="2800" dirty="0"/>
          </a:p>
          <a:p>
            <a:r>
              <a:rPr lang="en-US" sz="2800" dirty="0"/>
              <a:t>Knowledge Base:    KB0011646</a:t>
            </a:r>
          </a:p>
          <a:p>
            <a:endParaRPr lang="en-US" sz="2800" dirty="0"/>
          </a:p>
          <a:p>
            <a:r>
              <a:rPr lang="en-US" sz="2800" dirty="0" err="1"/>
              <a:t>ServiceNow</a:t>
            </a:r>
            <a:r>
              <a:rPr lang="en-US" sz="2800" dirty="0"/>
              <a:t>:   Zoom - Webinar Feature Request</a:t>
            </a:r>
          </a:p>
          <a:p>
            <a:endParaRPr lang="en-US" sz="2800" dirty="0"/>
          </a:p>
          <a:p>
            <a:r>
              <a:rPr lang="en-US" sz="2800" dirty="0"/>
              <a:t>Integration into Canvas is being tested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522F9-105D-4340-9B77-95CD42AE2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533" y="418305"/>
            <a:ext cx="4166806" cy="9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2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r="12103" b="9086"/>
          <a:stretch/>
        </p:blipFill>
        <p:spPr>
          <a:xfrm>
            <a:off x="4958213" y="1602240"/>
            <a:ext cx="6765367" cy="445565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49135" y="1823313"/>
            <a:ext cx="35482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Montserrat Light" charset="0"/>
                <a:ea typeface="Montserrat Light" charset="0"/>
                <a:cs typeface="Montserrat Light" charset="0"/>
                <a:sym typeface="Arial"/>
              </a:rPr>
              <a:t>Users can leverage Zoom meetings from within a Canvas course. </a:t>
            </a:r>
          </a:p>
          <a:p>
            <a:pPr>
              <a:defRPr/>
            </a:pPr>
            <a:endParaRPr lang="en-US" sz="2400" kern="0" dirty="0">
              <a:latin typeface="Montserrat Light" charset="0"/>
              <a:ea typeface="Montserrat Light" charset="0"/>
              <a:cs typeface="Montserrat Light" charset="0"/>
            </a:endParaRPr>
          </a:p>
          <a:p>
            <a:pPr>
              <a:defRPr/>
            </a:pPr>
            <a:r>
              <a:rPr lang="en-US" sz="2400" kern="0" dirty="0">
                <a:latin typeface="Montserrat Light" charset="0"/>
                <a:ea typeface="Montserrat Light" charset="0"/>
                <a:cs typeface="Montserrat Light" charset="0"/>
              </a:rPr>
              <a:t>Zoom integration with Canvas supports the ability to:</a:t>
            </a:r>
          </a:p>
          <a:p>
            <a:pPr marL="380990" indent="-380990">
              <a:buFont typeface="Arial" charset="0"/>
              <a:buChar char="•"/>
              <a:defRPr/>
            </a:pPr>
            <a:r>
              <a:rPr lang="en-US" sz="2400" kern="0" dirty="0">
                <a:latin typeface="Montserrat Light" charset="0"/>
                <a:ea typeface="Montserrat Light" charset="0"/>
                <a:cs typeface="Montserrat Light" charset="0"/>
              </a:rPr>
              <a:t>join meetings, </a:t>
            </a:r>
          </a:p>
          <a:p>
            <a:pPr marL="380990" indent="-380990">
              <a:buFont typeface="Arial" charset="0"/>
              <a:buChar char="•"/>
              <a:defRPr/>
            </a:pPr>
            <a:r>
              <a:rPr lang="en-US" sz="2400" kern="0" dirty="0">
                <a:latin typeface="Montserrat Light" charset="0"/>
                <a:ea typeface="Montserrat Light" charset="0"/>
                <a:cs typeface="Montserrat Light" charset="0"/>
              </a:rPr>
              <a:t>schedule meetings, </a:t>
            </a:r>
          </a:p>
          <a:p>
            <a:pPr marL="380990" indent="-380990">
              <a:buFont typeface="Arial" charset="0"/>
              <a:buChar char="•"/>
              <a:defRPr/>
            </a:pPr>
            <a:r>
              <a:rPr lang="en-US" sz="2400" kern="0" dirty="0">
                <a:latin typeface="Montserrat Light" charset="0"/>
                <a:ea typeface="Montserrat Light" charset="0"/>
                <a:cs typeface="Montserrat Light" charset="0"/>
              </a:rPr>
              <a:t>list upcoming and previous meetings, </a:t>
            </a:r>
          </a:p>
          <a:p>
            <a:pPr marL="380990" indent="-380990">
              <a:buFont typeface="Arial" charset="0"/>
              <a:buChar char="•"/>
              <a:defRPr/>
            </a:pPr>
            <a:r>
              <a:rPr lang="en-US" sz="2400" kern="0" dirty="0">
                <a:latin typeface="Montserrat Light" charset="0"/>
                <a:ea typeface="Montserrat Light" charset="0"/>
                <a:cs typeface="Montserrat Light" charset="0"/>
              </a:rPr>
              <a:t>and view recordings</a:t>
            </a:r>
          </a:p>
        </p:txBody>
      </p:sp>
      <p:sp>
        <p:nvSpPr>
          <p:cNvPr id="21" name="Rectangle 20"/>
          <p:cNvSpPr/>
          <p:nvPr/>
        </p:nvSpPr>
        <p:spPr>
          <a:xfrm rot="5400000">
            <a:off x="10577365" y="4708351"/>
            <a:ext cx="2638128" cy="60959"/>
          </a:xfrm>
          <a:prstGeom prst="rect">
            <a:avLst/>
          </a:prstGeom>
          <a:gradFill>
            <a:gsLst>
              <a:gs pos="100000">
                <a:srgbClr val="36A49B"/>
              </a:gs>
              <a:gs pos="0">
                <a:srgbClr val="42717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/>
          <p:cNvSpPr txBox="1"/>
          <p:nvPr/>
        </p:nvSpPr>
        <p:spPr>
          <a:xfrm>
            <a:off x="341376" y="280416"/>
            <a:ext cx="6366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dirty="0">
                <a:solidFill>
                  <a:srgbClr val="427171"/>
                </a:solidFill>
                <a:latin typeface="Bebas Neue" charset="0"/>
                <a:ea typeface="Bebas Neue" charset="0"/>
                <a:cs typeface="Bebas Neue" charset="0"/>
              </a:rPr>
              <a:t>Canvas Integration</a:t>
            </a:r>
          </a:p>
        </p:txBody>
      </p:sp>
      <p:sp>
        <p:nvSpPr>
          <p:cNvPr id="28" name="Rectangle 27"/>
          <p:cNvSpPr/>
          <p:nvPr/>
        </p:nvSpPr>
        <p:spPr>
          <a:xfrm rot="10800000" flipV="1">
            <a:off x="7460731" y="5996935"/>
            <a:ext cx="4406516" cy="60959"/>
          </a:xfrm>
          <a:prstGeom prst="rect">
            <a:avLst/>
          </a:prstGeom>
          <a:gradFill>
            <a:gsLst>
              <a:gs pos="0">
                <a:srgbClr val="36A49B"/>
              </a:gs>
              <a:gs pos="100000">
                <a:srgbClr val="42717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 rot="5400000">
            <a:off x="3608201" y="2890825"/>
            <a:ext cx="2638128" cy="60959"/>
          </a:xfrm>
          <a:prstGeom prst="rect">
            <a:avLst/>
          </a:prstGeom>
          <a:gradFill>
            <a:gsLst>
              <a:gs pos="100000">
                <a:srgbClr val="36A49B"/>
              </a:gs>
              <a:gs pos="0">
                <a:srgbClr val="42717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 rot="10800000" flipV="1">
            <a:off x="4905687" y="1596975"/>
            <a:ext cx="4406516" cy="60959"/>
          </a:xfrm>
          <a:prstGeom prst="rect">
            <a:avLst/>
          </a:prstGeom>
          <a:gradFill>
            <a:gsLst>
              <a:gs pos="0">
                <a:srgbClr val="36A49B"/>
              </a:gs>
              <a:gs pos="100000">
                <a:srgbClr val="42717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9271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71AEC6-9544-2846-AC1F-4A47FFC86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6413" y="1900985"/>
            <a:ext cx="10515600" cy="2450134"/>
          </a:xfrm>
        </p:spPr>
      </p:pic>
    </p:spTree>
    <p:extLst>
      <p:ext uri="{BB962C8B-B14F-4D97-AF65-F5344CB8AC3E}">
        <p14:creationId xmlns:p14="http://schemas.microsoft.com/office/powerpoint/2010/main" val="54422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9F06C-062B-E241-80E6-A9C39477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318331" cy="34579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3000" dirty="0"/>
              <a:t>Kaltura</a:t>
            </a:r>
            <a:r>
              <a:rPr lang="en-US" sz="2800" dirty="0"/>
              <a:t> licensed for all faculty, staff, and students</a:t>
            </a:r>
          </a:p>
          <a:p>
            <a:endParaRPr lang="en-US" sz="2800" dirty="0"/>
          </a:p>
          <a:p>
            <a:r>
              <a:rPr lang="en-US" sz="2800" dirty="0"/>
              <a:t>Kaltura test instance is up and in the process of being configured</a:t>
            </a:r>
          </a:p>
          <a:p>
            <a:endParaRPr lang="en-US" sz="2800" dirty="0"/>
          </a:p>
          <a:p>
            <a:r>
              <a:rPr lang="en-US" sz="2800" dirty="0"/>
              <a:t>Kaltura integration into Canvas is being tested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4AC618C-0C43-2F47-AEF5-57F5438B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41" y="175659"/>
            <a:ext cx="7903256" cy="18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4745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{F753FC09-B24C-4443-B4B2-80E6CDE6DF5D}tf10001120</Template>
  <TotalTime>4529</TotalTime>
  <Words>764</Words>
  <Application>Microsoft Macintosh PowerPoint</Application>
  <PresentationFormat>Widescreen</PresentationFormat>
  <Paragraphs>109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Bebas Neue</vt:lpstr>
      <vt:lpstr>Calibri</vt:lpstr>
      <vt:lpstr>Gill Sans MT</vt:lpstr>
      <vt:lpstr>Montserrat Light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For Instruction  Update</dc:title>
  <dc:creator>Yaffe, Daniel</dc:creator>
  <cp:lastModifiedBy>Yaffe, Daniel</cp:lastModifiedBy>
  <cp:revision>23</cp:revision>
  <dcterms:created xsi:type="dcterms:W3CDTF">2018-04-05T13:16:24Z</dcterms:created>
  <dcterms:modified xsi:type="dcterms:W3CDTF">2018-04-09T10:14:29Z</dcterms:modified>
</cp:coreProperties>
</file>