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7"/>
  </p:notesMasterIdLst>
  <p:sldIdLst>
    <p:sldId id="256" r:id="rId2"/>
    <p:sldId id="261" r:id="rId3"/>
    <p:sldId id="260" r:id="rId4"/>
    <p:sldId id="262" r:id="rId5"/>
    <p:sldId id="263" r:id="rId6"/>
  </p:sldIdLst>
  <p:sldSz cx="9144000" cy="5143500" type="screen16x9"/>
  <p:notesSz cx="6858000" cy="9144000"/>
  <p:embeddedFontLst>
    <p:embeddedFont>
      <p:font typeface="Montserrat Light" pitchFamily="2" charset="77"/>
      <p:regular r:id="rId8"/>
      <p:bold r:id="rId9"/>
      <p:italic r:id="rId10"/>
      <p:boldItalic r:id="rId11"/>
    </p:embeddedFont>
    <p:embeddedFont>
      <p:font typeface="Montserrat" pitchFamily="2" charset="77"/>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69"/>
  </p:normalViewPr>
  <p:slideViewPr>
    <p:cSldViewPr snapToGrid="0" snapToObjects="1">
      <p:cViewPr varScale="1">
        <p:scale>
          <a:sx n="120" d="100"/>
          <a:sy n="120" d="100"/>
        </p:scale>
        <p:origin x="200" y="6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Shape 8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b="0" i="0" u="none" strike="noStrike" cap="none">
                <a:solidFill>
                  <a:schemeClr val="dk1"/>
                </a:solidFill>
                <a:latin typeface="Calibri"/>
                <a:ea typeface="Calibri"/>
                <a:cs typeface="Calibri"/>
                <a:sym typeface="Calibri"/>
              </a:rPr>
              <a:t>Do Attendance as people walk in. WELCOME THEM. </a:t>
            </a:r>
            <a:endParaRPr/>
          </a:p>
        </p:txBody>
      </p:sp>
      <p:sp>
        <p:nvSpPr>
          <p:cNvPr id="84" name="Shape 8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Shape 12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Montserrat Light"/>
              <a:buNone/>
            </a:pPr>
            <a:r>
              <a:rPr lang="en-US" sz="900" b="0" i="0" u="none" strike="noStrike" cap="none">
                <a:solidFill>
                  <a:schemeClr val="dk1"/>
                </a:solidFill>
                <a:latin typeface="Montserrat Light"/>
                <a:ea typeface="Montserrat Light"/>
                <a:cs typeface="Montserrat Light"/>
                <a:sym typeface="Montserrat Light"/>
              </a:rPr>
              <a:t>Zoom is our new Video Conferencing System.. IT IS FOR Eve</a:t>
            </a:r>
            <a:r>
              <a:rPr lang="en-US">
                <a:latin typeface="Montserrat Light"/>
                <a:ea typeface="Montserrat Light"/>
                <a:cs typeface="Montserrat Light"/>
                <a:sym typeface="Montserrat Light"/>
              </a:rPr>
              <a:t>ryone.</a:t>
            </a:r>
            <a:endParaRPr/>
          </a:p>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chemeClr val="dk1"/>
              </a:solidFill>
              <a:latin typeface="Montserrat Light"/>
              <a:ea typeface="Montserrat Light"/>
              <a:cs typeface="Montserrat Light"/>
              <a:sym typeface="Montserrat Light"/>
            </a:endParaRPr>
          </a:p>
          <a:p>
            <a:pPr marL="1200150" marR="0" lvl="2" indent="-285750" algn="l" rtl="0">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Included Features</a:t>
            </a:r>
            <a:endParaRPr sz="900" b="0" i="0" u="none" strike="noStrike" cap="none">
              <a:solidFill>
                <a:schemeClr val="dk1"/>
              </a:solidFill>
              <a:latin typeface="Calibri"/>
              <a:ea typeface="Calibri"/>
              <a:cs typeface="Calibri"/>
              <a:sym typeface="Calibri"/>
            </a:endParaRPr>
          </a:p>
          <a:p>
            <a:pPr marL="1657350" marR="0" lvl="3" indent="-285750" algn="l" rtl="0">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7,800 – Large Meeting 200</a:t>
            </a:r>
            <a:endParaRPr sz="900" b="0" i="0" u="none" strike="noStrike" cap="none">
              <a:solidFill>
                <a:schemeClr val="dk1"/>
              </a:solidFill>
              <a:latin typeface="Calibri"/>
              <a:ea typeface="Calibri"/>
              <a:cs typeface="Calibri"/>
              <a:sym typeface="Calibri"/>
            </a:endParaRPr>
          </a:p>
          <a:p>
            <a:pPr marL="1657350" marR="0" lvl="3" indent="-285750" algn="l" rtl="0">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200 – Webinar 500 – Requestable feature</a:t>
            </a:r>
            <a:endParaRPr sz="900" b="0" i="0" u="none" strike="noStrike" cap="none">
              <a:solidFill>
                <a:schemeClr val="dk1"/>
              </a:solidFill>
              <a:latin typeface="Calibri"/>
              <a:ea typeface="Calibri"/>
              <a:cs typeface="Calibri"/>
              <a:sym typeface="Calibri"/>
            </a:endParaRPr>
          </a:p>
          <a:p>
            <a:pPr marL="1657350" marR="0" lvl="3" indent="-285750" algn="l" rtl="0">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750 – Cloud Room Connectors- This means that it is compatible with existing Polycom rooms that Webex was not compatible with. Your department can make equipment last longer if need be. This could save money in the long run.</a:t>
            </a:r>
            <a:endParaRPr sz="9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9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900" b="0" i="0" u="none" strike="noStrike" cap="none">
                <a:solidFill>
                  <a:schemeClr val="dk1"/>
                </a:solidFill>
                <a:latin typeface="Calibri"/>
                <a:ea typeface="Calibri"/>
                <a:cs typeface="Calibri"/>
                <a:sym typeface="Calibri"/>
              </a:rPr>
              <a:t>[Transition] Zoom includes additional features</a:t>
            </a:r>
            <a:endParaRPr/>
          </a:p>
        </p:txBody>
      </p:sp>
      <p:sp>
        <p:nvSpPr>
          <p:cNvPr id="128" name="Shape 12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887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Shape 12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Montserrat Light"/>
              <a:buNone/>
            </a:pPr>
            <a:r>
              <a:rPr lang="en-US" sz="900" b="0" i="0" u="none" strike="noStrike" cap="none">
                <a:solidFill>
                  <a:schemeClr val="dk1"/>
                </a:solidFill>
                <a:latin typeface="Montserrat Light"/>
                <a:ea typeface="Montserrat Light"/>
                <a:cs typeface="Montserrat Light"/>
                <a:sym typeface="Montserrat Light"/>
              </a:rPr>
              <a:t>Zoom is our new Video Conferencing System.. IT IS FOR Eve</a:t>
            </a:r>
            <a:r>
              <a:rPr lang="en-US">
                <a:latin typeface="Montserrat Light"/>
                <a:ea typeface="Montserrat Light"/>
                <a:cs typeface="Montserrat Light"/>
                <a:sym typeface="Montserrat Light"/>
              </a:rPr>
              <a:t>ryone.</a:t>
            </a:r>
            <a:endParaRPr/>
          </a:p>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chemeClr val="dk1"/>
              </a:solidFill>
              <a:latin typeface="Montserrat Light"/>
              <a:ea typeface="Montserrat Light"/>
              <a:cs typeface="Montserrat Light"/>
              <a:sym typeface="Montserrat Light"/>
            </a:endParaRPr>
          </a:p>
          <a:p>
            <a:pPr marL="1200150" marR="0" lvl="2" indent="-285750" algn="l" rtl="0">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Included Features</a:t>
            </a:r>
            <a:endParaRPr sz="900" b="0" i="0" u="none" strike="noStrike" cap="none">
              <a:solidFill>
                <a:schemeClr val="dk1"/>
              </a:solidFill>
              <a:latin typeface="Calibri"/>
              <a:ea typeface="Calibri"/>
              <a:cs typeface="Calibri"/>
              <a:sym typeface="Calibri"/>
            </a:endParaRPr>
          </a:p>
          <a:p>
            <a:pPr marL="1657350" marR="0" lvl="3" indent="-285750" algn="l" rtl="0">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7,800 – Large Meeting 200</a:t>
            </a:r>
            <a:endParaRPr sz="900" b="0" i="0" u="none" strike="noStrike" cap="none">
              <a:solidFill>
                <a:schemeClr val="dk1"/>
              </a:solidFill>
              <a:latin typeface="Calibri"/>
              <a:ea typeface="Calibri"/>
              <a:cs typeface="Calibri"/>
              <a:sym typeface="Calibri"/>
            </a:endParaRPr>
          </a:p>
          <a:p>
            <a:pPr marL="1657350" marR="0" lvl="3" indent="-285750" algn="l" rtl="0">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200 – Webinar 500 – Requestable feature</a:t>
            </a:r>
            <a:endParaRPr sz="900" b="0" i="0" u="none" strike="noStrike" cap="none">
              <a:solidFill>
                <a:schemeClr val="dk1"/>
              </a:solidFill>
              <a:latin typeface="Calibri"/>
              <a:ea typeface="Calibri"/>
              <a:cs typeface="Calibri"/>
              <a:sym typeface="Calibri"/>
            </a:endParaRPr>
          </a:p>
          <a:p>
            <a:pPr marL="1657350" marR="0" lvl="3" indent="-285750" algn="l" rtl="0">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750 – Cloud Room Connectors- This means that it is compatible with existing Polycom rooms that Webex was not compatible with. Your department can make equipment last longer if need be. This could save money in the long run.</a:t>
            </a:r>
            <a:endParaRPr sz="9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9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900" b="0" i="0" u="none" strike="noStrike" cap="none">
                <a:solidFill>
                  <a:schemeClr val="dk1"/>
                </a:solidFill>
                <a:latin typeface="Calibri"/>
                <a:ea typeface="Calibri"/>
                <a:cs typeface="Calibri"/>
                <a:sym typeface="Calibri"/>
              </a:rPr>
              <a:t>[Transition] Zoom includes additional features</a:t>
            </a:r>
            <a:endParaRPr/>
          </a:p>
        </p:txBody>
      </p:sp>
      <p:sp>
        <p:nvSpPr>
          <p:cNvPr id="128" name="Shape 12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5320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Shape 12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Montserrat Light"/>
              <a:buNone/>
            </a:pPr>
            <a:r>
              <a:rPr lang="en-US" sz="900" b="0" i="0" u="none" strike="noStrike" cap="none">
                <a:solidFill>
                  <a:schemeClr val="dk1"/>
                </a:solidFill>
                <a:latin typeface="Montserrat Light"/>
                <a:ea typeface="Montserrat Light"/>
                <a:cs typeface="Montserrat Light"/>
                <a:sym typeface="Montserrat Light"/>
              </a:rPr>
              <a:t>Zoom is our new Video Conferencing System.. IT IS FOR Eve</a:t>
            </a:r>
            <a:r>
              <a:rPr lang="en-US">
                <a:latin typeface="Montserrat Light"/>
                <a:ea typeface="Montserrat Light"/>
                <a:cs typeface="Montserrat Light"/>
                <a:sym typeface="Montserrat Light"/>
              </a:rPr>
              <a:t>ryone.</a:t>
            </a:r>
            <a:endParaRPr/>
          </a:p>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chemeClr val="dk1"/>
              </a:solidFill>
              <a:latin typeface="Montserrat Light"/>
              <a:ea typeface="Montserrat Light"/>
              <a:cs typeface="Montserrat Light"/>
              <a:sym typeface="Montserrat Light"/>
            </a:endParaRPr>
          </a:p>
          <a:p>
            <a:pPr marL="1200150" marR="0" lvl="2" indent="-285750" algn="l" rtl="0">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Included Features</a:t>
            </a:r>
            <a:endParaRPr sz="900" b="0" i="0" u="none" strike="noStrike" cap="none">
              <a:solidFill>
                <a:schemeClr val="dk1"/>
              </a:solidFill>
              <a:latin typeface="Calibri"/>
              <a:ea typeface="Calibri"/>
              <a:cs typeface="Calibri"/>
              <a:sym typeface="Calibri"/>
            </a:endParaRPr>
          </a:p>
          <a:p>
            <a:pPr marL="1657350" marR="0" lvl="3" indent="-285750" algn="l" rtl="0">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7,800 – Large Meeting 200</a:t>
            </a:r>
            <a:endParaRPr sz="900" b="0" i="0" u="none" strike="noStrike" cap="none">
              <a:solidFill>
                <a:schemeClr val="dk1"/>
              </a:solidFill>
              <a:latin typeface="Calibri"/>
              <a:ea typeface="Calibri"/>
              <a:cs typeface="Calibri"/>
              <a:sym typeface="Calibri"/>
            </a:endParaRPr>
          </a:p>
          <a:p>
            <a:pPr marL="1657350" marR="0" lvl="3" indent="-285750" algn="l" rtl="0">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200 – Webinar 500 – Requestable feature</a:t>
            </a:r>
            <a:endParaRPr sz="900" b="0" i="0" u="none" strike="noStrike" cap="none">
              <a:solidFill>
                <a:schemeClr val="dk1"/>
              </a:solidFill>
              <a:latin typeface="Calibri"/>
              <a:ea typeface="Calibri"/>
              <a:cs typeface="Calibri"/>
              <a:sym typeface="Calibri"/>
            </a:endParaRPr>
          </a:p>
          <a:p>
            <a:pPr marL="1657350" marR="0" lvl="3" indent="-285750" algn="l" rtl="0">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750 – Cloud Room Connectors- This means that it is compatible with existing Polycom rooms that Webex was not compatible with. Your department can make equipment last longer if need be. This could save money in the long run.</a:t>
            </a:r>
            <a:endParaRPr sz="9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9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900" b="0" i="0" u="none" strike="noStrike" cap="none">
                <a:solidFill>
                  <a:schemeClr val="dk1"/>
                </a:solidFill>
                <a:latin typeface="Calibri"/>
                <a:ea typeface="Calibri"/>
                <a:cs typeface="Calibri"/>
                <a:sym typeface="Calibri"/>
              </a:rPr>
              <a:t>[Transition] Zoom includes additional features</a:t>
            </a:r>
            <a:endParaRPr/>
          </a:p>
        </p:txBody>
      </p:sp>
      <p:sp>
        <p:nvSpPr>
          <p:cNvPr id="128" name="Shape 12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9795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Shape 12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Montserrat Light"/>
              <a:buNone/>
            </a:pPr>
            <a:r>
              <a:rPr lang="en-US" sz="900" b="0" i="0" u="none" strike="noStrike" cap="none">
                <a:solidFill>
                  <a:schemeClr val="dk1"/>
                </a:solidFill>
                <a:latin typeface="Montserrat Light"/>
                <a:ea typeface="Montserrat Light"/>
                <a:cs typeface="Montserrat Light"/>
                <a:sym typeface="Montserrat Light"/>
              </a:rPr>
              <a:t>Zoom is our new Video Conferencing System.. IT IS FOR Eve</a:t>
            </a:r>
            <a:r>
              <a:rPr lang="en-US">
                <a:latin typeface="Montserrat Light"/>
                <a:ea typeface="Montserrat Light"/>
                <a:cs typeface="Montserrat Light"/>
                <a:sym typeface="Montserrat Light"/>
              </a:rPr>
              <a:t>ryone.</a:t>
            </a:r>
            <a:endParaRPr/>
          </a:p>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chemeClr val="dk1"/>
              </a:solidFill>
              <a:latin typeface="Montserrat Light"/>
              <a:ea typeface="Montserrat Light"/>
              <a:cs typeface="Montserrat Light"/>
              <a:sym typeface="Montserrat Light"/>
            </a:endParaRPr>
          </a:p>
          <a:p>
            <a:pPr marL="1200150" marR="0" lvl="2" indent="-285750" algn="l" rtl="0">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Included Features</a:t>
            </a:r>
            <a:endParaRPr sz="900" b="0" i="0" u="none" strike="noStrike" cap="none">
              <a:solidFill>
                <a:schemeClr val="dk1"/>
              </a:solidFill>
              <a:latin typeface="Calibri"/>
              <a:ea typeface="Calibri"/>
              <a:cs typeface="Calibri"/>
              <a:sym typeface="Calibri"/>
            </a:endParaRPr>
          </a:p>
          <a:p>
            <a:pPr marL="1657350" marR="0" lvl="3" indent="-285750" algn="l" rtl="0">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7,800 – Large Meeting 200</a:t>
            </a:r>
            <a:endParaRPr sz="900" b="0" i="0" u="none" strike="noStrike" cap="none">
              <a:solidFill>
                <a:schemeClr val="dk1"/>
              </a:solidFill>
              <a:latin typeface="Calibri"/>
              <a:ea typeface="Calibri"/>
              <a:cs typeface="Calibri"/>
              <a:sym typeface="Calibri"/>
            </a:endParaRPr>
          </a:p>
          <a:p>
            <a:pPr marL="1657350" marR="0" lvl="3" indent="-285750" algn="l" rtl="0">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200 – Webinar 500 – Requestable feature</a:t>
            </a:r>
            <a:endParaRPr sz="900" b="0" i="0" u="none" strike="noStrike" cap="none">
              <a:solidFill>
                <a:schemeClr val="dk1"/>
              </a:solidFill>
              <a:latin typeface="Calibri"/>
              <a:ea typeface="Calibri"/>
              <a:cs typeface="Calibri"/>
              <a:sym typeface="Calibri"/>
            </a:endParaRPr>
          </a:p>
          <a:p>
            <a:pPr marL="1657350" marR="0" lvl="3" indent="-285750" algn="l" rtl="0">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750 – Cloud Room Connectors- This means that it is compatible with existing Polycom rooms that Webex was not compatible with. Your department can make equipment last longer if need be. This could save money in the long run.</a:t>
            </a:r>
            <a:endParaRPr sz="9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9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900" b="0" i="0" u="none" strike="noStrike" cap="none">
                <a:solidFill>
                  <a:schemeClr val="dk1"/>
                </a:solidFill>
                <a:latin typeface="Calibri"/>
                <a:ea typeface="Calibri"/>
                <a:cs typeface="Calibri"/>
                <a:sym typeface="Calibri"/>
              </a:rPr>
              <a:t>[Transition] Zoom includes additional features</a:t>
            </a:r>
            <a:endParaRPr/>
          </a:p>
        </p:txBody>
      </p:sp>
      <p:sp>
        <p:nvSpPr>
          <p:cNvPr id="128" name="Shape 12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0093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Shape 16"/>
          <p:cNvPicPr preferRelativeResize="0"/>
          <p:nvPr/>
        </p:nvPicPr>
        <p:blipFill rotWithShape="1">
          <a:blip r:embed="rId2">
            <a:alphaModFix/>
          </a:blip>
          <a:srcRect/>
          <a:stretch/>
        </p:blipFill>
        <p:spPr>
          <a:xfrm>
            <a:off x="0" y="0"/>
            <a:ext cx="9121478" cy="514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5350073" y="1467446"/>
            <a:ext cx="4358879" cy="1971675"/>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628650" y="4767263"/>
            <a:ext cx="2057400"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028950" y="4767263"/>
            <a:ext cx="3086100" cy="27384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628650" y="4767263"/>
            <a:ext cx="2057400"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028950" y="4767263"/>
            <a:ext cx="3086100" cy="27384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23888" y="1282304"/>
            <a:ext cx="7886700" cy="2139553"/>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623888" y="3442098"/>
            <a:ext cx="7886700" cy="112514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375"/>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375"/>
              </a:spcBef>
              <a:spcAft>
                <a:spcPts val="0"/>
              </a:spcAft>
              <a:buClr>
                <a:srgbClr val="888888"/>
              </a:buClr>
              <a:buSzPts val="1350"/>
              <a:buFont typeface="Arial"/>
              <a:buNone/>
              <a:defRPr sz="135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628650" y="4767263"/>
            <a:ext cx="2057400"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028950" y="4767263"/>
            <a:ext cx="3086100" cy="27384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28650" y="273844"/>
            <a:ext cx="7886700" cy="99417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628650" y="1369219"/>
            <a:ext cx="3886200" cy="326350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29150" y="1369219"/>
            <a:ext cx="3886200" cy="326350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628650" y="4767263"/>
            <a:ext cx="2057400"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028950" y="4767263"/>
            <a:ext cx="3086100" cy="27384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29841" y="273844"/>
            <a:ext cx="7886700" cy="99417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629842" y="1260872"/>
            <a:ext cx="3868340" cy="617934"/>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629842" y="1878806"/>
            <a:ext cx="3868340" cy="2763441"/>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29150" y="1260872"/>
            <a:ext cx="3887391" cy="617934"/>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29150" y="1878806"/>
            <a:ext cx="3887391" cy="2763441"/>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628650" y="4767263"/>
            <a:ext cx="2057400"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028950" y="4767263"/>
            <a:ext cx="3086100" cy="27384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28650" y="273844"/>
            <a:ext cx="7886700" cy="99417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628650" y="4767263"/>
            <a:ext cx="2057400"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028950" y="4767263"/>
            <a:ext cx="3086100" cy="27384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629841" y="342900"/>
            <a:ext cx="2949178" cy="120015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3887391" y="740569"/>
            <a:ext cx="4629150" cy="3655219"/>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75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375"/>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629841" y="1543050"/>
            <a:ext cx="2949178" cy="2858691"/>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628650" y="4767263"/>
            <a:ext cx="2057400"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028950" y="4767263"/>
            <a:ext cx="3086100" cy="27384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629841" y="342900"/>
            <a:ext cx="2949178" cy="120015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Shape 63"/>
          <p:cNvSpPr>
            <a:spLocks noGrp="1"/>
          </p:cNvSpPr>
          <p:nvPr>
            <p:ph type="pic" idx="2"/>
          </p:nvPr>
        </p:nvSpPr>
        <p:spPr>
          <a:xfrm>
            <a:off x="3887391" y="740569"/>
            <a:ext cx="4629150" cy="3655219"/>
          </a:xfrm>
          <a:prstGeom prst="rect">
            <a:avLst/>
          </a:prstGeom>
          <a:noFill/>
          <a:ln>
            <a:noFill/>
          </a:ln>
        </p:spPr>
        <p:txBody>
          <a:bodyPr spcFirstLastPara="1" wrap="square" lIns="91425" tIns="91425" rIns="91425" bIns="91425" anchor="t" anchorCtr="0"/>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629841" y="1543050"/>
            <a:ext cx="2949178" cy="2858691"/>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628650" y="4767263"/>
            <a:ext cx="2057400"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028950" y="4767263"/>
            <a:ext cx="3086100" cy="27384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28650" y="273844"/>
            <a:ext cx="7886700" cy="99417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Shape 70"/>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628650" y="4767263"/>
            <a:ext cx="2057400"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028950" y="4767263"/>
            <a:ext cx="3086100" cy="27384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273844"/>
            <a:ext cx="7886700" cy="99417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628650" y="1369219"/>
            <a:ext cx="7886700" cy="326350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0" y="4767263"/>
            <a:ext cx="2057400"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4767263"/>
            <a:ext cx="3086100" cy="27384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p:nvPr/>
        </p:nvSpPr>
        <p:spPr>
          <a:xfrm>
            <a:off x="5738803" y="1427025"/>
            <a:ext cx="3255900" cy="8310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4800" i="0" u="none" strike="noStrike" cap="none" dirty="0">
                <a:solidFill>
                  <a:schemeClr val="dk1"/>
                </a:solidFill>
                <a:latin typeface="Montserrat"/>
                <a:ea typeface="Montserrat"/>
                <a:cs typeface="Montserrat"/>
                <a:sym typeface="Montserrat"/>
              </a:rPr>
              <a:t>NLI Updates</a:t>
            </a:r>
            <a:endParaRPr sz="4800" i="0" u="none" strike="noStrike" cap="none" dirty="0">
              <a:solidFill>
                <a:schemeClr val="dk1"/>
              </a:solidFill>
              <a:latin typeface="Montserrat"/>
              <a:ea typeface="Montserrat"/>
              <a:cs typeface="Montserrat"/>
              <a:sym typeface="Montserrat"/>
            </a:endParaRPr>
          </a:p>
        </p:txBody>
      </p:sp>
      <p:pic>
        <p:nvPicPr>
          <p:cNvPr id="87" name="Shape 87"/>
          <p:cNvPicPr preferRelativeResize="0"/>
          <p:nvPr/>
        </p:nvPicPr>
        <p:blipFill rotWithShape="1">
          <a:blip r:embed="rId3">
            <a:alphaModFix/>
          </a:blip>
          <a:srcRect/>
          <a:stretch/>
        </p:blipFill>
        <p:spPr>
          <a:xfrm>
            <a:off x="7609165" y="4721266"/>
            <a:ext cx="1385455" cy="422234"/>
          </a:xfrm>
          <a:prstGeom prst="rect">
            <a:avLst/>
          </a:prstGeom>
          <a:noFill/>
          <a:ln>
            <a:noFill/>
          </a:ln>
        </p:spPr>
      </p:pic>
      <p:sp>
        <p:nvSpPr>
          <p:cNvPr id="88" name="Shape 88"/>
          <p:cNvSpPr/>
          <p:nvPr/>
        </p:nvSpPr>
        <p:spPr>
          <a:xfrm>
            <a:off x="5624626" y="4652994"/>
            <a:ext cx="1640193" cy="36933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900" b="0" i="0" u="none" strike="noStrike" cap="none">
                <a:solidFill>
                  <a:schemeClr val="dk1"/>
                </a:solidFill>
                <a:latin typeface="Montserrat Light"/>
                <a:ea typeface="Montserrat Light"/>
                <a:cs typeface="Montserrat Light"/>
                <a:sym typeface="Montserrat Light"/>
              </a:rPr>
              <a:t>TLOS</a:t>
            </a:r>
            <a:endParaRPr/>
          </a:p>
          <a:p>
            <a:pPr marL="0" marR="0" lvl="0" indent="0" algn="r" rtl="0">
              <a:spcBef>
                <a:spcPts val="0"/>
              </a:spcBef>
              <a:spcAft>
                <a:spcPts val="0"/>
              </a:spcAft>
              <a:buNone/>
            </a:pPr>
            <a:r>
              <a:rPr lang="en-US" sz="900" b="0" i="0" u="none" strike="noStrike" cap="none">
                <a:solidFill>
                  <a:schemeClr val="dk1"/>
                </a:solidFill>
                <a:latin typeface="Montserrat Light"/>
                <a:ea typeface="Montserrat Light"/>
                <a:cs typeface="Montserrat Light"/>
                <a:sym typeface="Montserrat Light"/>
              </a:rPr>
              <a:t>A Unit of the Division of IT</a:t>
            </a:r>
            <a:endParaRPr/>
          </a:p>
        </p:txBody>
      </p:sp>
      <p:sp>
        <p:nvSpPr>
          <p:cNvPr id="89" name="Shape 89"/>
          <p:cNvSpPr/>
          <p:nvPr/>
        </p:nvSpPr>
        <p:spPr>
          <a:xfrm>
            <a:off x="5535019" y="3255455"/>
            <a:ext cx="3459601" cy="58477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p:nvPr/>
        </p:nvSpPr>
        <p:spPr>
          <a:xfrm>
            <a:off x="256022" y="210600"/>
            <a:ext cx="7324992"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dirty="0">
                <a:solidFill>
                  <a:srgbClr val="427171"/>
                </a:solidFill>
                <a:latin typeface="Montserrat"/>
                <a:ea typeface="Montserrat"/>
                <a:cs typeface="Montserrat"/>
                <a:sym typeface="Montserrat"/>
              </a:rPr>
              <a:t>NLI Curriculum Advisory Group</a:t>
            </a:r>
            <a:endParaRPr sz="3600" dirty="0">
              <a:latin typeface="Montserrat"/>
              <a:ea typeface="Montserrat"/>
              <a:cs typeface="Montserrat"/>
              <a:sym typeface="Montserrat"/>
            </a:endParaRPr>
          </a:p>
        </p:txBody>
      </p:sp>
      <p:sp>
        <p:nvSpPr>
          <p:cNvPr id="131" name="Shape 131"/>
          <p:cNvSpPr/>
          <p:nvPr/>
        </p:nvSpPr>
        <p:spPr>
          <a:xfrm>
            <a:off x="1084797" y="1190846"/>
            <a:ext cx="6213560" cy="3390169"/>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r>
              <a:rPr lang="en-US" sz="1600" b="1" dirty="0">
                <a:solidFill>
                  <a:schemeClr val="dk1"/>
                </a:solidFill>
                <a:latin typeface="Montserrat Light"/>
                <a:ea typeface="Montserrat Light"/>
                <a:cs typeface="Montserrat Light"/>
                <a:sym typeface="Montserrat Light"/>
              </a:rPr>
              <a:t>NLI Competencies</a:t>
            </a:r>
          </a:p>
          <a:p>
            <a:pPr marL="285750" lvl="1" indent="-285750">
              <a:buFont typeface="Arial" panose="020B0604020202020204" pitchFamily="34" charset="0"/>
              <a:buChar char="•"/>
            </a:pPr>
            <a:r>
              <a:rPr lang="en-US" sz="1600" dirty="0">
                <a:solidFill>
                  <a:schemeClr val="dk1"/>
                </a:solidFill>
                <a:latin typeface="Montserrat Light"/>
                <a:ea typeface="Montserrat Light"/>
                <a:cs typeface="Montserrat Light"/>
                <a:sym typeface="Montserrat Light"/>
              </a:rPr>
              <a:t>Data-informed Learning Environments</a:t>
            </a:r>
          </a:p>
          <a:p>
            <a:pPr marL="285750" lvl="1" indent="-285750">
              <a:buFont typeface="Arial" panose="020B0604020202020204" pitchFamily="34" charset="0"/>
              <a:buChar char="•"/>
            </a:pPr>
            <a:r>
              <a:rPr lang="en-US" sz="1600" dirty="0">
                <a:solidFill>
                  <a:schemeClr val="dk1"/>
                </a:solidFill>
                <a:latin typeface="Montserrat Light"/>
                <a:ea typeface="Montserrat Light"/>
                <a:cs typeface="Montserrat Light"/>
                <a:sym typeface="Montserrat Light"/>
              </a:rPr>
              <a:t>Data-informed Learning Experiences</a:t>
            </a:r>
          </a:p>
          <a:p>
            <a:pPr marL="285750" lvl="1" indent="-285750">
              <a:buFont typeface="Arial" panose="020B0604020202020204" pitchFamily="34" charset="0"/>
              <a:buChar char="•"/>
            </a:pPr>
            <a:r>
              <a:rPr lang="en-US" sz="1600" dirty="0">
                <a:solidFill>
                  <a:schemeClr val="dk1"/>
                </a:solidFill>
                <a:latin typeface="Montserrat Light"/>
                <a:ea typeface="Montserrat Light"/>
                <a:cs typeface="Montserrat Light"/>
                <a:sym typeface="Montserrat Light"/>
              </a:rPr>
              <a:t>Productivity</a:t>
            </a:r>
          </a:p>
          <a:p>
            <a:pPr marL="285750" lvl="1" indent="-285750">
              <a:buFont typeface="Arial" panose="020B0604020202020204" pitchFamily="34" charset="0"/>
              <a:buChar char="•"/>
            </a:pPr>
            <a:r>
              <a:rPr lang="en-US" sz="1600" dirty="0">
                <a:solidFill>
                  <a:schemeClr val="dk1"/>
                </a:solidFill>
                <a:latin typeface="Montserrat Light"/>
                <a:ea typeface="Montserrat Light"/>
                <a:cs typeface="Montserrat Light"/>
                <a:sym typeface="Montserrat Light"/>
              </a:rPr>
              <a:t>Assessment and Evaluation</a:t>
            </a:r>
          </a:p>
          <a:p>
            <a:pPr marL="285750" lvl="1" indent="-285750">
              <a:buFont typeface="Arial" panose="020B0604020202020204" pitchFamily="34" charset="0"/>
              <a:buChar char="•"/>
            </a:pPr>
            <a:r>
              <a:rPr lang="en-US" sz="1600" dirty="0">
                <a:solidFill>
                  <a:schemeClr val="dk1"/>
                </a:solidFill>
                <a:latin typeface="Montserrat Light"/>
                <a:ea typeface="Montserrat Light"/>
                <a:cs typeface="Montserrat Light"/>
                <a:sym typeface="Montserrat Light"/>
              </a:rPr>
              <a:t>Inclusive Practices</a:t>
            </a:r>
          </a:p>
          <a:p>
            <a:pPr marL="285750" lvl="1" indent="-285750">
              <a:buFont typeface="Arial" panose="020B0604020202020204" pitchFamily="34" charset="0"/>
              <a:buChar char="•"/>
            </a:pPr>
            <a:r>
              <a:rPr lang="en-US" sz="1600" dirty="0">
                <a:solidFill>
                  <a:schemeClr val="dk1"/>
                </a:solidFill>
                <a:latin typeface="Montserrat Light"/>
                <a:ea typeface="Montserrat Light"/>
                <a:cs typeface="Montserrat Light"/>
                <a:sym typeface="Montserrat Light"/>
              </a:rPr>
              <a:t>Outreach </a:t>
            </a:r>
          </a:p>
          <a:p>
            <a:pPr lvl="2"/>
            <a:endParaRPr lang="en-US" sz="1600" dirty="0">
              <a:solidFill>
                <a:schemeClr val="dk1"/>
              </a:solidFill>
              <a:latin typeface="Montserrat Light"/>
              <a:ea typeface="Montserrat Light"/>
              <a:cs typeface="Montserrat Light"/>
              <a:sym typeface="Montserrat Light"/>
            </a:endParaRPr>
          </a:p>
          <a:p>
            <a:pPr lvl="2"/>
            <a:r>
              <a:rPr lang="en-US" sz="1600" b="1" dirty="0">
                <a:solidFill>
                  <a:schemeClr val="dk1"/>
                </a:solidFill>
                <a:latin typeface="Montserrat Light"/>
                <a:ea typeface="Montserrat Light"/>
                <a:cs typeface="Montserrat Light"/>
                <a:sym typeface="Montserrat Light"/>
              </a:rPr>
              <a:t>Needs Assessment Pilot</a:t>
            </a:r>
          </a:p>
          <a:p>
            <a:pPr lvl="2"/>
            <a:endParaRPr lang="en-US" sz="1600" b="1" dirty="0">
              <a:solidFill>
                <a:schemeClr val="dk1"/>
              </a:solidFill>
              <a:latin typeface="Montserrat Light"/>
              <a:ea typeface="Montserrat Light"/>
              <a:cs typeface="Montserrat Light"/>
              <a:sym typeface="Montserrat Light"/>
            </a:endParaRPr>
          </a:p>
          <a:p>
            <a:pPr lvl="2"/>
            <a:endParaRPr lang="en-US" sz="1600" dirty="0">
              <a:solidFill>
                <a:schemeClr val="dk1"/>
              </a:solidFill>
              <a:latin typeface="Montserrat Light"/>
              <a:ea typeface="Montserrat Light"/>
              <a:cs typeface="Montserrat Light"/>
              <a:sym typeface="Montserrat Light"/>
            </a:endParaRPr>
          </a:p>
          <a:p>
            <a:pPr lvl="2"/>
            <a:endParaRPr lang="en-US" sz="1600" dirty="0">
              <a:solidFill>
                <a:schemeClr val="dk1"/>
              </a:solidFill>
              <a:latin typeface="Montserrat Light"/>
              <a:ea typeface="Montserrat Light"/>
              <a:cs typeface="Montserrat Light"/>
              <a:sym typeface="Montserrat Light"/>
            </a:endParaRPr>
          </a:p>
          <a:p>
            <a:pPr marL="285750" lvl="1" indent="-285750">
              <a:buFont typeface="Arial" panose="020B0604020202020204" pitchFamily="34" charset="0"/>
              <a:buChar char="•"/>
            </a:pPr>
            <a:endParaRPr lang="en-US" sz="1600" dirty="0">
              <a:solidFill>
                <a:schemeClr val="dk1"/>
              </a:solidFill>
              <a:latin typeface="Montserrat Light"/>
              <a:ea typeface="Montserrat Light"/>
              <a:cs typeface="Montserrat Light"/>
              <a:sym typeface="Montserrat Light"/>
            </a:endParaRPr>
          </a:p>
          <a:p>
            <a:pPr marL="285750" lvl="1" indent="-285750">
              <a:buFont typeface="Arial" panose="020B0604020202020204" pitchFamily="34" charset="0"/>
              <a:buChar char="•"/>
            </a:pPr>
            <a:endParaRPr lang="en-US" sz="1600" dirty="0">
              <a:solidFill>
                <a:schemeClr val="dk1"/>
              </a:solidFill>
              <a:latin typeface="Montserrat Light"/>
              <a:ea typeface="Montserrat Light"/>
              <a:cs typeface="Montserrat Light"/>
              <a:sym typeface="Montserrat Light"/>
            </a:endParaRPr>
          </a:p>
          <a:p>
            <a:pPr marL="285750" lvl="1" indent="-285750">
              <a:lnSpc>
                <a:spcPct val="200000"/>
              </a:lnSpc>
              <a:buFont typeface="Arial" panose="020B0604020202020204" pitchFamily="34" charset="0"/>
              <a:buChar char="•"/>
            </a:pPr>
            <a:endParaRPr sz="1600" dirty="0">
              <a:solidFill>
                <a:schemeClr val="dk1"/>
              </a:solidFill>
              <a:latin typeface="Montserrat Light"/>
              <a:ea typeface="Montserrat Light"/>
              <a:cs typeface="Montserrat Light"/>
              <a:sym typeface="Montserrat Light"/>
            </a:endParaRPr>
          </a:p>
        </p:txBody>
      </p:sp>
    </p:spTree>
    <p:extLst>
      <p:ext uri="{BB962C8B-B14F-4D97-AF65-F5344CB8AC3E}">
        <p14:creationId xmlns:p14="http://schemas.microsoft.com/office/powerpoint/2010/main" val="2132388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p:nvPr/>
        </p:nvSpPr>
        <p:spPr>
          <a:xfrm>
            <a:off x="256023" y="210600"/>
            <a:ext cx="5517456"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dirty="0">
                <a:solidFill>
                  <a:srgbClr val="427171"/>
                </a:solidFill>
                <a:latin typeface="Montserrat"/>
                <a:ea typeface="Montserrat"/>
                <a:cs typeface="Montserrat"/>
                <a:sym typeface="Montserrat"/>
              </a:rPr>
              <a:t>TLOS Curriculum Team</a:t>
            </a:r>
            <a:endParaRPr sz="3600" dirty="0">
              <a:latin typeface="Montserrat"/>
              <a:ea typeface="Montserrat"/>
              <a:cs typeface="Montserrat"/>
              <a:sym typeface="Montserrat"/>
            </a:endParaRPr>
          </a:p>
        </p:txBody>
      </p:sp>
      <p:sp>
        <p:nvSpPr>
          <p:cNvPr id="131" name="Shape 131"/>
          <p:cNvSpPr/>
          <p:nvPr/>
        </p:nvSpPr>
        <p:spPr>
          <a:xfrm>
            <a:off x="1084797" y="1190846"/>
            <a:ext cx="6213560" cy="3390169"/>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r>
              <a:rPr lang="en-US" sz="1600" b="1" dirty="0">
                <a:solidFill>
                  <a:schemeClr val="tx1"/>
                </a:solidFill>
                <a:latin typeface="Montserrat Light"/>
                <a:ea typeface="Montserrat Light"/>
                <a:cs typeface="Montserrat Light"/>
                <a:sym typeface="Montserrat Light"/>
              </a:rPr>
              <a:t>TLOS Branded Training</a:t>
            </a:r>
          </a:p>
          <a:p>
            <a:pPr marL="285750" marR="0" lvl="0" indent="-285750" algn="l" rtl="0">
              <a:lnSpc>
                <a:spcPct val="200000"/>
              </a:lnSpc>
              <a:spcBef>
                <a:spcPts val="0"/>
              </a:spcBef>
              <a:spcAft>
                <a:spcPts val="0"/>
              </a:spcAft>
              <a:buFont typeface="Arial" panose="020B0604020202020204" pitchFamily="34" charset="0"/>
              <a:buChar char="•"/>
            </a:pPr>
            <a:r>
              <a:rPr lang="en-US" sz="1600" dirty="0">
                <a:solidFill>
                  <a:schemeClr val="tx1"/>
                </a:solidFill>
                <a:latin typeface="Montserrat Light"/>
                <a:ea typeface="Montserrat Light"/>
                <a:cs typeface="Montserrat Light"/>
                <a:sym typeface="Montserrat Light"/>
              </a:rPr>
              <a:t>Tiered training structure (Level 1, Level 2)</a:t>
            </a:r>
          </a:p>
          <a:p>
            <a:pPr marL="285750" marR="0" lvl="0" indent="-285750" algn="l" rtl="0">
              <a:lnSpc>
                <a:spcPct val="200000"/>
              </a:lnSpc>
              <a:spcBef>
                <a:spcPts val="0"/>
              </a:spcBef>
              <a:spcAft>
                <a:spcPts val="0"/>
              </a:spcAft>
              <a:buFont typeface="Arial" panose="020B0604020202020204" pitchFamily="34" charset="0"/>
              <a:buChar char="•"/>
            </a:pPr>
            <a:r>
              <a:rPr lang="en-US" sz="1600" dirty="0">
                <a:solidFill>
                  <a:schemeClr val="tx1"/>
                </a:solidFill>
                <a:latin typeface="Montserrat Light"/>
                <a:ea typeface="Montserrat Light"/>
                <a:cs typeface="Montserrat Light"/>
                <a:sym typeface="Montserrat Light"/>
              </a:rPr>
              <a:t>Quality Control</a:t>
            </a:r>
          </a:p>
          <a:p>
            <a:pPr marL="285750" marR="0" lvl="0" indent="-285750" algn="l" rtl="0">
              <a:lnSpc>
                <a:spcPct val="200000"/>
              </a:lnSpc>
              <a:spcBef>
                <a:spcPts val="0"/>
              </a:spcBef>
              <a:spcAft>
                <a:spcPts val="0"/>
              </a:spcAft>
              <a:buFont typeface="Arial" panose="020B0604020202020204" pitchFamily="34" charset="0"/>
              <a:buChar char="•"/>
            </a:pPr>
            <a:r>
              <a:rPr lang="en-US" sz="1600" dirty="0">
                <a:solidFill>
                  <a:schemeClr val="tx1"/>
                </a:solidFill>
                <a:latin typeface="Montserrat Light"/>
                <a:ea typeface="Montserrat Light"/>
                <a:cs typeface="Montserrat Light"/>
                <a:sym typeface="Montserrat Light"/>
              </a:rPr>
              <a:t>Shared Templates, Designs, and Governance</a:t>
            </a:r>
            <a:endParaRPr sz="1600" dirty="0">
              <a:solidFill>
                <a:schemeClr val="tx1"/>
              </a:solidFill>
              <a:latin typeface="Montserrat Light"/>
              <a:ea typeface="Montserrat Light"/>
              <a:cs typeface="Montserrat Light"/>
              <a:sym typeface="Montserrat Light"/>
            </a:endParaRPr>
          </a:p>
        </p:txBody>
      </p:sp>
    </p:spTree>
    <p:extLst>
      <p:ext uri="{BB962C8B-B14F-4D97-AF65-F5344CB8AC3E}">
        <p14:creationId xmlns:p14="http://schemas.microsoft.com/office/powerpoint/2010/main" val="3223871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p:nvPr/>
        </p:nvSpPr>
        <p:spPr>
          <a:xfrm>
            <a:off x="256023" y="210600"/>
            <a:ext cx="7042334"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dirty="0">
                <a:solidFill>
                  <a:srgbClr val="427171"/>
                </a:solidFill>
                <a:latin typeface="Montserrat"/>
                <a:ea typeface="Montserrat"/>
                <a:cs typeface="Montserrat"/>
                <a:sym typeface="Montserrat"/>
              </a:rPr>
              <a:t>Badging/Micro-credentialing</a:t>
            </a:r>
            <a:endParaRPr sz="3600" dirty="0">
              <a:latin typeface="Montserrat"/>
              <a:ea typeface="Montserrat"/>
              <a:cs typeface="Montserrat"/>
              <a:sym typeface="Montserrat"/>
            </a:endParaRPr>
          </a:p>
        </p:txBody>
      </p:sp>
      <p:sp>
        <p:nvSpPr>
          <p:cNvPr id="131" name="Shape 131"/>
          <p:cNvSpPr/>
          <p:nvPr/>
        </p:nvSpPr>
        <p:spPr>
          <a:xfrm>
            <a:off x="1084797" y="1190846"/>
            <a:ext cx="6213560" cy="3390169"/>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r>
              <a:rPr lang="en-US" sz="1600" b="1" dirty="0" err="1">
                <a:solidFill>
                  <a:schemeClr val="tx1"/>
                </a:solidFill>
                <a:latin typeface="Montserrat Light"/>
                <a:ea typeface="Montserrat Light"/>
                <a:cs typeface="Montserrat Light"/>
                <a:sym typeface="Montserrat Light"/>
              </a:rPr>
              <a:t>Credly</a:t>
            </a:r>
            <a:r>
              <a:rPr lang="en-US" sz="1600" b="1" dirty="0">
                <a:solidFill>
                  <a:schemeClr val="tx1"/>
                </a:solidFill>
                <a:latin typeface="Montserrat Light"/>
                <a:ea typeface="Montserrat Light"/>
                <a:cs typeface="Montserrat Light"/>
                <a:sym typeface="Montserrat Light"/>
              </a:rPr>
              <a:t> Pilot with:</a:t>
            </a:r>
          </a:p>
          <a:p>
            <a:pPr marL="285750" marR="0" lvl="0" indent="-285750" algn="l" rtl="0">
              <a:lnSpc>
                <a:spcPct val="200000"/>
              </a:lnSpc>
              <a:spcBef>
                <a:spcPts val="0"/>
              </a:spcBef>
              <a:spcAft>
                <a:spcPts val="0"/>
              </a:spcAft>
              <a:buFont typeface="Arial" panose="020B0604020202020204" pitchFamily="34" charset="0"/>
              <a:buChar char="•"/>
            </a:pPr>
            <a:r>
              <a:rPr lang="en-US" sz="1600" dirty="0">
                <a:solidFill>
                  <a:schemeClr val="tx1"/>
                </a:solidFill>
                <a:latin typeface="Montserrat Light"/>
                <a:ea typeface="Montserrat Light"/>
                <a:cs typeface="Montserrat Light"/>
                <a:sym typeface="Montserrat Light"/>
              </a:rPr>
              <a:t>APEX</a:t>
            </a:r>
          </a:p>
          <a:p>
            <a:pPr marL="285750" marR="0" lvl="0" indent="-285750" algn="l" rtl="0">
              <a:lnSpc>
                <a:spcPct val="200000"/>
              </a:lnSpc>
              <a:spcBef>
                <a:spcPts val="0"/>
              </a:spcBef>
              <a:spcAft>
                <a:spcPts val="0"/>
              </a:spcAft>
              <a:buFont typeface="Arial" panose="020B0604020202020204" pitchFamily="34" charset="0"/>
              <a:buChar char="•"/>
            </a:pPr>
            <a:r>
              <a:rPr lang="en-US" sz="1600" dirty="0">
                <a:solidFill>
                  <a:schemeClr val="tx1"/>
                </a:solidFill>
                <a:latin typeface="Montserrat Light"/>
                <a:ea typeface="Montserrat Light"/>
                <a:cs typeface="Montserrat Light"/>
                <a:sym typeface="Montserrat Light"/>
              </a:rPr>
              <a:t>CETL</a:t>
            </a:r>
          </a:p>
          <a:p>
            <a:pPr marL="285750" marR="0" lvl="0" indent="-285750" algn="l" rtl="0">
              <a:lnSpc>
                <a:spcPct val="200000"/>
              </a:lnSpc>
              <a:spcBef>
                <a:spcPts val="0"/>
              </a:spcBef>
              <a:spcAft>
                <a:spcPts val="0"/>
              </a:spcAft>
              <a:buFont typeface="Arial" panose="020B0604020202020204" pitchFamily="34" charset="0"/>
              <a:buChar char="•"/>
            </a:pPr>
            <a:r>
              <a:rPr lang="en-US" sz="1600" dirty="0">
                <a:solidFill>
                  <a:schemeClr val="tx1"/>
                </a:solidFill>
                <a:latin typeface="Montserrat Light"/>
                <a:ea typeface="Montserrat Light"/>
                <a:cs typeface="Montserrat Light"/>
                <a:sym typeface="Montserrat Light"/>
              </a:rPr>
              <a:t>University Libraries</a:t>
            </a:r>
          </a:p>
          <a:p>
            <a:pPr marR="0" lvl="0" algn="l" rtl="0">
              <a:lnSpc>
                <a:spcPct val="200000"/>
              </a:lnSpc>
              <a:spcBef>
                <a:spcPts val="0"/>
              </a:spcBef>
              <a:spcAft>
                <a:spcPts val="0"/>
              </a:spcAft>
            </a:pPr>
            <a:r>
              <a:rPr lang="en-US" sz="1600" b="1" dirty="0">
                <a:solidFill>
                  <a:schemeClr val="tx1"/>
                </a:solidFill>
                <a:latin typeface="Montserrat Light"/>
                <a:ea typeface="Montserrat Light"/>
                <a:cs typeface="Montserrat Light"/>
                <a:sym typeface="Montserrat Light"/>
              </a:rPr>
              <a:t>NLI Instructor Certification</a:t>
            </a:r>
          </a:p>
          <a:p>
            <a:pPr marR="0" lvl="0" algn="l" rtl="0">
              <a:lnSpc>
                <a:spcPct val="200000"/>
              </a:lnSpc>
              <a:spcBef>
                <a:spcPts val="0"/>
              </a:spcBef>
              <a:spcAft>
                <a:spcPts val="0"/>
              </a:spcAft>
            </a:pPr>
            <a:r>
              <a:rPr lang="en-US" sz="1600" dirty="0">
                <a:solidFill>
                  <a:schemeClr val="tx1"/>
                </a:solidFill>
                <a:latin typeface="Montserrat Light"/>
                <a:ea typeface="Montserrat Light"/>
                <a:cs typeface="Montserrat Light"/>
                <a:sym typeface="Montserrat Light"/>
              </a:rPr>
              <a:t>`60 instructors certified to lead NLI Session</a:t>
            </a:r>
          </a:p>
        </p:txBody>
      </p:sp>
    </p:spTree>
    <p:extLst>
      <p:ext uri="{BB962C8B-B14F-4D97-AF65-F5344CB8AC3E}">
        <p14:creationId xmlns:p14="http://schemas.microsoft.com/office/powerpoint/2010/main" val="2611375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p:nvPr/>
        </p:nvSpPr>
        <p:spPr>
          <a:xfrm>
            <a:off x="256023" y="210600"/>
            <a:ext cx="7042334"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dirty="0">
                <a:solidFill>
                  <a:srgbClr val="427171"/>
                </a:solidFill>
                <a:latin typeface="Montserrat"/>
                <a:ea typeface="Montserrat"/>
                <a:cs typeface="Montserrat"/>
                <a:sym typeface="Montserrat"/>
              </a:rPr>
              <a:t>Computer Refresh</a:t>
            </a:r>
            <a:endParaRPr sz="3600" dirty="0">
              <a:latin typeface="Montserrat"/>
              <a:ea typeface="Montserrat"/>
              <a:cs typeface="Montserrat"/>
              <a:sym typeface="Montserrat"/>
            </a:endParaRPr>
          </a:p>
        </p:txBody>
      </p:sp>
      <p:sp>
        <p:nvSpPr>
          <p:cNvPr id="131" name="Shape 131"/>
          <p:cNvSpPr/>
          <p:nvPr/>
        </p:nvSpPr>
        <p:spPr>
          <a:xfrm>
            <a:off x="1084797" y="1190846"/>
            <a:ext cx="6213560" cy="3390169"/>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r>
              <a:rPr lang="en-US" sz="1600" dirty="0">
                <a:solidFill>
                  <a:schemeClr val="tx1"/>
                </a:solidFill>
                <a:latin typeface="Montserrat Light"/>
                <a:ea typeface="Montserrat Light"/>
                <a:cs typeface="Montserrat Light"/>
                <a:sym typeface="Montserrat Light"/>
              </a:rPr>
              <a:t>Computers are coming in and being tagged.</a:t>
            </a:r>
          </a:p>
          <a:p>
            <a:pPr marL="0" marR="0" lvl="0" indent="0" algn="l" rtl="0">
              <a:lnSpc>
                <a:spcPct val="200000"/>
              </a:lnSpc>
              <a:spcBef>
                <a:spcPts val="0"/>
              </a:spcBef>
              <a:spcAft>
                <a:spcPts val="0"/>
              </a:spcAft>
              <a:buNone/>
            </a:pPr>
            <a:r>
              <a:rPr lang="en-US" sz="1600" dirty="0">
                <a:solidFill>
                  <a:schemeClr val="tx1"/>
                </a:solidFill>
                <a:latin typeface="Montserrat Light"/>
                <a:ea typeface="Montserrat Light"/>
                <a:cs typeface="Montserrat Light"/>
                <a:sym typeface="Montserrat Light"/>
              </a:rPr>
              <a:t>120/`500 still need to finish credits this cycle.  Please help spread the word</a:t>
            </a:r>
          </a:p>
        </p:txBody>
      </p:sp>
    </p:spTree>
    <p:extLst>
      <p:ext uri="{BB962C8B-B14F-4D97-AF65-F5344CB8AC3E}">
        <p14:creationId xmlns:p14="http://schemas.microsoft.com/office/powerpoint/2010/main" val="516615511"/>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424</Words>
  <Application>Microsoft Macintosh PowerPoint</Application>
  <PresentationFormat>On-screen Show (16:9)</PresentationFormat>
  <Paragraphs>70</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Montserrat Light</vt:lpstr>
      <vt:lpstr>Calibri</vt:lpstr>
      <vt:lpstr>Arial</vt:lpstr>
      <vt:lpstr>Montserrat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Bond, Aaron</cp:lastModifiedBy>
  <cp:revision>4</cp:revision>
  <dcterms:modified xsi:type="dcterms:W3CDTF">2018-04-08T22:26:18Z</dcterms:modified>
</cp:coreProperties>
</file>