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2" r:id="rId2"/>
  </p:sldMasterIdLst>
  <p:notesMasterIdLst>
    <p:notesMasterId r:id="rId7"/>
  </p:notesMasterIdLst>
  <p:sldIdLst>
    <p:sldId id="256" r:id="rId3"/>
    <p:sldId id="268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4" autoAdjust="0"/>
    <p:restoredTop sz="75944" autoAdjust="0"/>
  </p:normalViewPr>
  <p:slideViewPr>
    <p:cSldViewPr snapToGrid="0">
      <p:cViewPr varScale="1">
        <p:scale>
          <a:sx n="59" d="100"/>
          <a:sy n="59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9910-A5FF-4894-AAD0-C3B5ED236BDC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823A-3940-4FD5-B2A9-B40337C53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008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2B823A-3940-4FD5-B2A9-B40337C5312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956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3C6454F-AEA2-48F4-8653-F9DBFB3BDBEB}" type="datetime1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45D33B-0CA6-45FA-8FDC-A55ACB5D7E11}" type="datetime1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6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F2F47F6-E4B5-496F-89DD-F91B9737CC66}" type="datetime1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578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22604" y="2244451"/>
            <a:ext cx="0" cy="509588"/>
          </a:xfrm>
          <a:prstGeom prst="line">
            <a:avLst/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 userDrawn="1"/>
        </p:nvCxnSpPr>
        <p:spPr>
          <a:xfrm flipH="1">
            <a:off x="1611315" y="2266939"/>
            <a:ext cx="673101" cy="0"/>
          </a:xfrm>
          <a:prstGeom prst="line">
            <a:avLst/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rot="16200000">
            <a:off x="10044115" y="3812773"/>
            <a:ext cx="0" cy="679451"/>
          </a:xfrm>
          <a:prstGeom prst="line">
            <a:avLst/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 rot="16200000" flipH="1">
            <a:off x="10116963" y="3920195"/>
            <a:ext cx="504827" cy="0"/>
          </a:xfrm>
          <a:prstGeom prst="line">
            <a:avLst/>
          </a:prstGeom>
          <a:ln w="57150">
            <a:solidFill>
              <a:srgbClr val="FF9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947867" y="2499245"/>
            <a:ext cx="8244647" cy="1511924"/>
          </a:xfrm>
        </p:spPr>
        <p:txBody>
          <a:bodyPr>
            <a:normAutofit/>
          </a:bodyPr>
          <a:lstStyle>
            <a:lvl1pPr>
              <a:defRPr sz="4800" b="1" i="0">
                <a:latin typeface="Acherus Grotesque Black" charset="0"/>
                <a:ea typeface="Acherus Grotesque Black" charset="0"/>
                <a:cs typeface="Acherus Grotesque Black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73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 slide white box 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 userDrawn="1"/>
        </p:nvGrpSpPr>
        <p:grpSpPr>
          <a:xfrm>
            <a:off x="1" y="-697947"/>
            <a:ext cx="13013649" cy="6396192"/>
            <a:chOff x="0" y="-523460"/>
            <a:chExt cx="9760237" cy="4797144"/>
          </a:xfrm>
        </p:grpSpPr>
        <p:sp>
          <p:nvSpPr>
            <p:cNvPr id="11" name="Oval 10" descr="Large oval" title="Large oval">
              <a:extLst>
                <a:ext uri="{FF2B5EF4-FFF2-40B4-BE49-F238E27FC236}">
                  <a16:creationId xmlns:a16="http://schemas.microsoft.com/office/drawing/2014/main" id="{255668F5-C3BA-B84E-BDCD-44B6C84EA4D0}"/>
                </a:ext>
              </a:extLst>
            </p:cNvPr>
            <p:cNvSpPr/>
            <p:nvPr userDrawn="1"/>
          </p:nvSpPr>
          <p:spPr>
            <a:xfrm>
              <a:off x="6443982" y="-523460"/>
              <a:ext cx="3316255" cy="3316255"/>
            </a:xfrm>
            <a:prstGeom prst="ellipse">
              <a:avLst/>
            </a:prstGeom>
            <a:noFill/>
            <a:ln w="22225">
              <a:solidFill>
                <a:srgbClr val="FF93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17" name="Freeform 16" descr="Background" title="background">
              <a:extLst>
                <a:ext uri="{FF2B5EF4-FFF2-40B4-BE49-F238E27FC236}">
                  <a16:creationId xmlns:a16="http://schemas.microsoft.com/office/drawing/2014/main" id="{21F08915-A7ED-3145-9399-FAC7872FD070}"/>
                </a:ext>
              </a:extLst>
            </p:cNvPr>
            <p:cNvSpPr/>
            <p:nvPr userDrawn="1"/>
          </p:nvSpPr>
          <p:spPr>
            <a:xfrm>
              <a:off x="492867" y="-1"/>
              <a:ext cx="8294451" cy="4273685"/>
            </a:xfrm>
            <a:custGeom>
              <a:avLst/>
              <a:gdLst>
                <a:gd name="connsiteX0" fmla="*/ 0 w 6620256"/>
                <a:gd name="connsiteY0" fmla="*/ 0 h 3694176"/>
                <a:gd name="connsiteX1" fmla="*/ 6620256 w 6620256"/>
                <a:gd name="connsiteY1" fmla="*/ 0 h 3694176"/>
                <a:gd name="connsiteX2" fmla="*/ 5705856 w 6620256"/>
                <a:gd name="connsiteY2" fmla="*/ 3694176 h 3694176"/>
                <a:gd name="connsiteX3" fmla="*/ 27432 w 6620256"/>
                <a:gd name="connsiteY3" fmla="*/ 3694176 h 3694176"/>
                <a:gd name="connsiteX4" fmla="*/ 0 w 6620256"/>
                <a:gd name="connsiteY4" fmla="*/ 0 h 369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620256" h="3694176">
                  <a:moveTo>
                    <a:pt x="0" y="0"/>
                  </a:moveTo>
                  <a:lnTo>
                    <a:pt x="6620256" y="0"/>
                  </a:lnTo>
                  <a:lnTo>
                    <a:pt x="5705856" y="3694176"/>
                  </a:lnTo>
                  <a:lnTo>
                    <a:pt x="27432" y="369417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13" name="Freeform 12" descr="Corner" title="Corner">
              <a:extLst>
                <a:ext uri="{FF2B5EF4-FFF2-40B4-BE49-F238E27FC236}">
                  <a16:creationId xmlns:a16="http://schemas.microsoft.com/office/drawing/2014/main" id="{9E1C0733-2F61-1449-8B35-0CE8282FF042}"/>
                </a:ext>
              </a:extLst>
            </p:cNvPr>
            <p:cNvSpPr/>
            <p:nvPr userDrawn="1"/>
          </p:nvSpPr>
          <p:spPr>
            <a:xfrm rot="5400000">
              <a:off x="375387" y="693882"/>
              <a:ext cx="297593" cy="297593"/>
            </a:xfrm>
            <a:custGeom>
              <a:avLst/>
              <a:gdLst>
                <a:gd name="connsiteX0" fmla="*/ 0 w 501650"/>
                <a:gd name="connsiteY0" fmla="*/ 0 h 412750"/>
                <a:gd name="connsiteX1" fmla="*/ 0 w 501650"/>
                <a:gd name="connsiteY1" fmla="*/ 412750 h 412750"/>
                <a:gd name="connsiteX2" fmla="*/ 501650 w 501650"/>
                <a:gd name="connsiteY2" fmla="*/ 412750 h 4127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01650" h="412750">
                  <a:moveTo>
                    <a:pt x="0" y="0"/>
                  </a:moveTo>
                  <a:lnTo>
                    <a:pt x="0" y="412750"/>
                  </a:lnTo>
                  <a:lnTo>
                    <a:pt x="501650" y="412750"/>
                  </a:lnTo>
                </a:path>
              </a:pathLst>
            </a:custGeom>
            <a:noFill/>
            <a:ln w="31750">
              <a:solidFill>
                <a:srgbClr val="36B4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cxnSp>
          <p:nvCxnSpPr>
            <p:cNvPr id="5" name="Straight Connector 4" descr="LIne" title="Line"/>
            <p:cNvCxnSpPr>
              <a:cxnSpLocks/>
            </p:cNvCxnSpPr>
            <p:nvPr userDrawn="1"/>
          </p:nvCxnSpPr>
          <p:spPr>
            <a:xfrm>
              <a:off x="0" y="540663"/>
              <a:ext cx="7302230" cy="0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87294867-198F-EF41-B9E0-6EA1A8935837}"/>
              </a:ext>
            </a:extLst>
          </p:cNvPr>
          <p:cNvSpPr>
            <a:spLocks noGrp="1"/>
          </p:cNvSpPr>
          <p:nvPr userDrawn="1">
            <p:ph idx="1" hasCustomPrompt="1"/>
          </p:nvPr>
        </p:nvSpPr>
        <p:spPr>
          <a:xfrm>
            <a:off x="909421" y="1262435"/>
            <a:ext cx="9247719" cy="424699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FF9300"/>
              </a:buClr>
              <a:buFont typeface="Wingdings" charset="2"/>
              <a:buNone/>
              <a:defRPr sz="2667" b="0" i="0">
                <a:latin typeface="+mn-lt"/>
                <a:ea typeface="Acherus Grotesque" charset="0"/>
                <a:cs typeface="Acherus Grotesque" charset="0"/>
              </a:defRPr>
            </a:lvl1pPr>
            <a:lvl2pPr marL="685783" indent="-228594">
              <a:buClr>
                <a:srgbClr val="FF9300"/>
              </a:buClr>
              <a:buFont typeface="Wingdings" charset="2"/>
              <a:buChar char="§"/>
              <a:defRPr sz="2400" b="0" i="0">
                <a:latin typeface="+mn-lt"/>
                <a:ea typeface="Acherus Grotesque" charset="0"/>
                <a:cs typeface="Acherus Grotesque" charset="0"/>
              </a:defRPr>
            </a:lvl2pPr>
            <a:lvl3pPr marL="1142971" indent="-228594">
              <a:buClr>
                <a:srgbClr val="FF9300"/>
              </a:buClr>
              <a:buFont typeface="Courier New" panose="02070309020205020404" pitchFamily="49" charset="0"/>
              <a:buChar char="o"/>
              <a:defRPr sz="2133" b="0" i="0">
                <a:latin typeface="+mn-lt"/>
                <a:ea typeface="Acherus Grotesque" charset="0"/>
                <a:cs typeface="Acherus Grotesque" charset="0"/>
              </a:defRPr>
            </a:lvl3pPr>
            <a:lvl4pPr marL="1600160" indent="-228594">
              <a:buClr>
                <a:srgbClr val="FF9300"/>
              </a:buClr>
              <a:buFont typeface="Arial" panose="020B0604020202020204" pitchFamily="34" charset="0"/>
              <a:buChar char="•"/>
              <a:defRPr sz="1867" b="0" i="0">
                <a:latin typeface="+mn-lt"/>
                <a:ea typeface="Acherus Grotesque" charset="0"/>
                <a:cs typeface="Acherus Grotesque" charset="0"/>
              </a:defRPr>
            </a:lvl4pPr>
            <a:lvl5pPr marL="2057349" indent="-228594">
              <a:buClr>
                <a:srgbClr val="FF9300"/>
              </a:buClr>
              <a:buFont typeface="Wingdings" charset="2"/>
              <a:buChar char="§"/>
              <a:defRPr sz="1867" b="0" i="0">
                <a:latin typeface="Acherus Grotesque" charset="0"/>
                <a:ea typeface="Acherus Grotesque" charset="0"/>
                <a:cs typeface="Acherus Grotesque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itle 1" descr="Slide title" title="Slide title">
            <a:extLst>
              <a:ext uri="{FF2B5EF4-FFF2-40B4-BE49-F238E27FC236}">
                <a16:creationId xmlns:a16="http://schemas.microsoft.com/office/drawing/2014/main" id="{8C4430B3-8406-364D-93DD-BB7C282E267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6487" y="238595"/>
            <a:ext cx="10640692" cy="41257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3834" indent="-243834">
              <a:buClr>
                <a:srgbClr val="FF9300"/>
              </a:buClr>
              <a:buFont typeface="Wingdings" panose="05000000000000000000" pitchFamily="2" charset="2"/>
              <a:buChar char="§"/>
              <a:defRPr lang="en-US" sz="3200" b="1" kern="1200" dirty="0">
                <a:solidFill>
                  <a:srgbClr val="861F41"/>
                </a:solidFill>
                <a:latin typeface="Acherus Grotesque" panose="02000505000000020004" pitchFamily="2" charset="77"/>
                <a:ea typeface="Acherus Grotesque Medium" charset="0"/>
                <a:cs typeface="Acherus Grotesque Medium" charset="0"/>
              </a:defRPr>
            </a:lvl1pPr>
          </a:lstStyle>
          <a:p>
            <a:r>
              <a:rPr lang="en-US" dirty="0"/>
              <a:t>Click to edit text</a:t>
            </a:r>
          </a:p>
        </p:txBody>
      </p:sp>
      <p:sp>
        <p:nvSpPr>
          <p:cNvPr id="14" name="Oval 13" descr="Small Oval" title="Small Oval">
            <a:extLst>
              <a:ext uri="{FF2B5EF4-FFF2-40B4-BE49-F238E27FC236}">
                <a16:creationId xmlns:a16="http://schemas.microsoft.com/office/drawing/2014/main" id="{CBC16C2E-D8A7-9642-AE39-0776E15E6610}"/>
              </a:ext>
            </a:extLst>
          </p:cNvPr>
          <p:cNvSpPr/>
          <p:nvPr userDrawn="1"/>
        </p:nvSpPr>
        <p:spPr>
          <a:xfrm>
            <a:off x="-119662" y="6229057"/>
            <a:ext cx="918556" cy="918556"/>
          </a:xfrm>
          <a:prstGeom prst="ellipse">
            <a:avLst/>
          </a:prstGeom>
          <a:noFill/>
          <a:ln w="6350">
            <a:solidFill>
              <a:srgbClr val="FF93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6" name="TextBox 15" descr="Page number" title="Page number">
            <a:extLst>
              <a:ext uri="{FF2B5EF4-FFF2-40B4-BE49-F238E27FC236}">
                <a16:creationId xmlns:a16="http://schemas.microsoft.com/office/drawing/2014/main" id="{E54DBB38-5FED-3E4A-8E59-4658DC1DEE84}"/>
              </a:ext>
            </a:extLst>
          </p:cNvPr>
          <p:cNvSpPr txBox="1"/>
          <p:nvPr userDrawn="1"/>
        </p:nvSpPr>
        <p:spPr>
          <a:xfrm>
            <a:off x="121624" y="6374766"/>
            <a:ext cx="544749" cy="318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1C62F0EE-9894-424F-9D4F-855C8ACE1643}" type="slidenum">
              <a:rPr lang="en-US" sz="1467" b="1" i="0" smtClean="0">
                <a:solidFill>
                  <a:srgbClr val="701F3A"/>
                </a:solidFill>
                <a:latin typeface="AcherusGrotesque-Medium" panose="02000505000000020004" pitchFamily="2" charset="77"/>
              </a:rPr>
              <a:t>‹#›</a:t>
            </a:fld>
            <a:endParaRPr lang="en-US" sz="1467" b="1" i="0" dirty="0">
              <a:solidFill>
                <a:srgbClr val="701F3A"/>
              </a:solidFill>
              <a:latin typeface="AcherusGrotesque-Medium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552264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A6746-245F-42CF-9020-379A4E31B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EAE44E-88E7-43FD-A284-0C271E095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92F510-6998-4C7A-A9CA-FA159AF0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8A9708-ACC7-4109-9892-B4F69818A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71AAE-D506-434C-9AE4-CD879A442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16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DDBEC-38C9-4535-837B-F1A4FD28E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43A76-1C82-4CD1-BAF3-D2707DEBD0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CD17C-D8FF-44FF-AE80-E43D9F55E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DD7ED4-6126-403C-8DB4-27A2CB7B7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A0D86-29B8-4C5F-9FF5-B45853B50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8731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0A0E5-9AC5-44CC-95C0-0159A6939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C8C723-2C1D-43D5-91DD-94FEDDC1AB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A911C-5ADC-4BEE-90C6-3481CD41E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C3F6B9-7C9D-4D25-90D7-D4EC46EE9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437474-3835-4DDE-A0A8-D0B0F55C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9134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2F669-B145-44F0-91CC-DE67124D3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00EFD-237D-4ED9-BCF3-C43FBF159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E2272-CA97-4756-AB71-BAC376BBFB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406F76-73F8-4FBE-B2B8-5430A55A1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DB280C-CF16-42AC-89D2-A33D8EA32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D7C9D-FF99-412D-8133-878671897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430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797ED-57EE-491A-B9CD-E09B51329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A50B52-5BC3-469F-BF42-192888EA3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92B76D-7224-4A87-9A1F-C908108AA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A284E8-4A56-4301-9E7F-94D3558ED8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A038EB-DDB7-47B3-8F11-A371D73A20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8FA8A2-B1C6-4C74-B66A-57E58229C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5C8C14-638B-429B-AE40-38BC2E69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AA81C-7840-40C4-8103-336C7AAD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6695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E0EB-227E-4D23-94BD-00385C0666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680DA4-3EE4-474D-ACD3-A7A7137F1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B5EED5-9989-43BC-96B8-E7179AC36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4FD0FA-C1B5-4EAE-9317-3EC245DC8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41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55C6437-40D4-4B5B-A3DA-9124269D0675}" type="datetime1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509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82CBF8-74E0-45FC-AF04-164C692F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51DB09-CB43-44DD-BC7A-041343123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52BF62-71C4-4387-AD58-CF7E4EA6E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90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9274A-4235-4033-B3E4-4099865C2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1F2E4-3F28-4CFA-8CDA-1DFBA32FEF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1011B-4487-4E29-9A67-96F2DCA94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5FD89-EC23-4449-A483-78A9D343B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F1D0F-1B25-4BAD-877E-A6069B8C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A99AB5-E0B8-4BE7-A20D-36EE768D2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843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1B3C0A-1DC8-4A62-ACE4-50C51E95E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74862-47D8-4984-8678-66A0AE2352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8DDD6B-7961-46CB-8413-D8E3BB539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72020C-DD75-46A2-AE6F-A42F4D4B8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A77E49-DDCC-45AF-9031-67F160B93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851186-9A73-4866-8311-7BA0A8EE9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985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0A1D1-CA31-46CE-B111-EDD6EE6E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3EF625-4B6B-4F50-9DD2-58A449AD0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C0A18-233A-45C7-8A25-4366539E0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5B725-5672-4761-80CB-CAB09E47DC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5C1778-B99D-4261-9006-A740491AF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34848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4FF646-61AD-40BE-A683-1F522603F8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59219-EE4D-41ED-BEB2-D35337EDDF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18252-6AD2-4690-A503-3E41C58E62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FE671-19DC-4541-B490-5E37E083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18373-01F3-49BC-97F5-CA0E11B2E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48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5B4A202-E268-412B-A37A-F4F4C0D58BD9}" type="datetime1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2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F7EFE71-B228-4885-9E1B-246BBA902303}" type="datetime1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87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D7269-A61E-404A-B126-8B0E28F07DDF}" type="datetime1">
              <a:rPr lang="en-US" smtClean="0"/>
              <a:t>2/26/2019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31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A3F3124-1412-4914-AC5F-76861202D507}" type="datetime1">
              <a:rPr lang="en-US" smtClean="0"/>
              <a:t>2/26/2019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48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80C55B-8CF8-4F35-85FA-623E0D3FE807}" type="datetime1">
              <a:rPr lang="en-US" smtClean="0"/>
              <a:t>2/26/2019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671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BBB61C9-95F4-400A-87E0-483B0C483B7F}" type="datetime1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5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84982-4C85-46AE-AFE3-9A66DB52FACC}" type="datetime1">
              <a:rPr lang="en-US" smtClean="0"/>
              <a:t>2/26/2019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598D1-35F6-41CA-9FCD-933420AD25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32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301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158844"/>
            <a:ext cx="10515600" cy="5124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5383" y="6500388"/>
            <a:ext cx="7315200" cy="221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DoIT Welcomes U! * 1/18/2019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28768" y="6500388"/>
            <a:ext cx="725032" cy="2210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598D1-35F6-41CA-9FCD-933420AD25B4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63" t="23616" r="9225" b="21280"/>
          <a:stretch/>
        </p:blipFill>
        <p:spPr>
          <a:xfrm>
            <a:off x="137885" y="6282880"/>
            <a:ext cx="2002536" cy="51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603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FF99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99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70CD6-3146-451F-A3E3-66E1F1795B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CE0EA8-99B7-4A32-8531-E786CADF51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BC926-589B-4F23-A366-EEEC3FF33E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97037-F1C2-41D8-844B-5B2A946CEC03}" type="datetimeFigureOut">
              <a:rPr lang="en-US" smtClean="0"/>
              <a:t>2/26/2019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C1F44-24E9-4C7E-8F08-E096B7B75B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481F04-5653-4B91-AB6B-D8934D63F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F5859-50BD-4458-BCFA-328666C6DF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594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7457" y="1122363"/>
            <a:ext cx="11517086" cy="225765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8000" dirty="0" smtClean="0"/>
              <a:t>Welcome</a:t>
            </a:r>
            <a:br>
              <a:rPr lang="en-US" sz="8000" dirty="0" smtClean="0"/>
            </a:br>
            <a:r>
              <a:rPr lang="en-US" sz="5300" dirty="0" smtClean="0"/>
              <a:t>Departmental Computing Support Symposium</a:t>
            </a:r>
            <a:endParaRPr lang="en-US" sz="53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51514"/>
            <a:ext cx="9144000" cy="22481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000" dirty="0" smtClean="0"/>
              <a:t>Scott Midkiff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Vice President for Information Technology and Chief Information Officer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 smtClean="0"/>
              <a:t>midkiff@vt.edu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dirty="0" smtClean="0"/>
              <a:t>March 1, </a:t>
            </a:r>
            <a:r>
              <a:rPr lang="en-US" dirty="0" smtClean="0"/>
              <a:t>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0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Division of IT Staffing Updates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Joyce Landreth is serving as interim Executive Director of IT Experience &amp; Engagement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John Krallman is serving as interim </a:t>
            </a:r>
            <a:r>
              <a:rPr lang="en-US" dirty="0"/>
              <a:t>Chief of Staff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Ad is posted for Director </a:t>
            </a:r>
            <a:r>
              <a:rPr lang="en-US" dirty="0"/>
              <a:t>of IT Business and </a:t>
            </a:r>
            <a:r>
              <a:rPr lang="en-US" dirty="0" smtClean="0"/>
              <a:t>Finance position</a:t>
            </a:r>
            <a:endParaRPr lang="en-US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DoIT Welcomes U! * 1/18/2019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3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54274" y="288927"/>
            <a:ext cx="8875603" cy="1051226"/>
          </a:xfrm>
          <a:prstGeom prst="triangle">
            <a:avLst/>
          </a:prstGeom>
          <a:solidFill>
            <a:schemeClr val="bg1"/>
          </a:solidFill>
          <a:ln w="101600">
            <a:solidFill>
              <a:srgbClr val="E87722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cs typeface="Arial" panose="020B0604020202020204" pitchFamily="34" charset="0"/>
              </a:rPr>
              <a:t>Mission          Vision	      Goals</a:t>
            </a:r>
          </a:p>
        </p:txBody>
      </p:sp>
      <p:sp>
        <p:nvSpPr>
          <p:cNvPr id="47" name="Rounded Rectangle 46"/>
          <p:cNvSpPr/>
          <p:nvPr/>
        </p:nvSpPr>
        <p:spPr>
          <a:xfrm>
            <a:off x="2254274" y="4161186"/>
            <a:ext cx="8875603" cy="987159"/>
          </a:xfrm>
          <a:prstGeom prst="roundRect">
            <a:avLst/>
          </a:prstGeom>
          <a:noFill/>
          <a:ln w="101600">
            <a:solidFill>
              <a:srgbClr val="861F4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2254274" y="4239838"/>
            <a:ext cx="2081441" cy="843308"/>
          </a:xfrm>
          <a:custGeom>
            <a:avLst/>
            <a:gdLst>
              <a:gd name="connsiteX0" fmla="*/ 0 w 2323767"/>
              <a:gd name="connsiteY0" fmla="*/ 0 h 356400"/>
              <a:gd name="connsiteX1" fmla="*/ 2323767 w 2323767"/>
              <a:gd name="connsiteY1" fmla="*/ 0 h 356400"/>
              <a:gd name="connsiteX2" fmla="*/ 2323767 w 2323767"/>
              <a:gd name="connsiteY2" fmla="*/ 356400 h 356400"/>
              <a:gd name="connsiteX3" fmla="*/ 0 w 2323767"/>
              <a:gd name="connsiteY3" fmla="*/ 356400 h 356400"/>
              <a:gd name="connsiteX4" fmla="*/ 0 w 2323767"/>
              <a:gd name="connsiteY4" fmla="*/ 0 h 35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23767" h="356400">
                <a:moveTo>
                  <a:pt x="0" y="0"/>
                </a:moveTo>
                <a:lnTo>
                  <a:pt x="2323767" y="0"/>
                </a:lnTo>
                <a:lnTo>
                  <a:pt x="2323767" y="356400"/>
                </a:lnTo>
                <a:lnTo>
                  <a:pt x="0" y="3564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45720" rIns="128016" bIns="45720" numCol="1" spcCol="1270" anchor="ctr" anchorCtr="0">
            <a:spAutoFit/>
          </a:bodyPr>
          <a:lstStyle/>
          <a:p>
            <a:pPr algn="ctr" defTabSz="800080">
              <a:spcBef>
                <a:spcPct val="0"/>
              </a:spcBef>
            </a:pPr>
            <a:r>
              <a:rPr lang="en-US" sz="1600" b="1" i="1" dirty="0">
                <a:cs typeface="Arial" panose="020B0604020202020204" pitchFamily="34" charset="0"/>
              </a:rPr>
              <a:t>FOUNDATIONS</a:t>
            </a:r>
          </a:p>
          <a:p>
            <a:pPr algn="ctr" defTabSz="800080">
              <a:spcBef>
                <a:spcPct val="0"/>
              </a:spcBef>
            </a:pPr>
            <a:r>
              <a:rPr lang="en-US" sz="1600" b="1" dirty="0">
                <a:cs typeface="Arial" panose="020B0604020202020204" pitchFamily="34" charset="0"/>
              </a:rPr>
              <a:t>Positioning IT for the future</a:t>
            </a:r>
          </a:p>
        </p:txBody>
      </p:sp>
      <p:sp>
        <p:nvSpPr>
          <p:cNvPr id="25" name="Freeform 24"/>
          <p:cNvSpPr/>
          <p:nvPr/>
        </p:nvSpPr>
        <p:spPr>
          <a:xfrm>
            <a:off x="4311197" y="4231914"/>
            <a:ext cx="6776754" cy="837990"/>
          </a:xfrm>
          <a:custGeom>
            <a:avLst/>
            <a:gdLst>
              <a:gd name="connsiteX0" fmla="*/ 0 w 8393503"/>
              <a:gd name="connsiteY0" fmla="*/ 0 h 935550"/>
              <a:gd name="connsiteX1" fmla="*/ 8393503 w 8393503"/>
              <a:gd name="connsiteY1" fmla="*/ 0 h 935550"/>
              <a:gd name="connsiteX2" fmla="*/ 8393503 w 8393503"/>
              <a:gd name="connsiteY2" fmla="*/ 935550 h 935550"/>
              <a:gd name="connsiteX3" fmla="*/ 0 w 8393503"/>
              <a:gd name="connsiteY3" fmla="*/ 935550 h 935550"/>
              <a:gd name="connsiteX4" fmla="*/ 0 w 8393503"/>
              <a:gd name="connsiteY4" fmla="*/ 0 h 935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93503" h="935550">
                <a:moveTo>
                  <a:pt x="0" y="0"/>
                </a:moveTo>
                <a:lnTo>
                  <a:pt x="8393503" y="0"/>
                </a:lnTo>
                <a:lnTo>
                  <a:pt x="8393503" y="935550"/>
                </a:lnTo>
                <a:lnTo>
                  <a:pt x="0" y="9355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8580" tIns="68580" rIns="68580" bIns="68580" numCol="1" spcCol="1270" anchor="ctr" anchorCtr="0">
            <a:noAutofit/>
          </a:bodyPr>
          <a:lstStyle/>
          <a:p>
            <a:pPr marL="179388" lvl="1" indent="-179388" defTabSz="80008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chemeClr val="tx1"/>
                </a:solidFill>
                <a:cs typeface="Arial" panose="020B0604020202020204" pitchFamily="34" charset="0"/>
              </a:rPr>
              <a:t>Technology: </a:t>
            </a:r>
            <a:r>
              <a:rPr lang="en-US" sz="16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Investing </a:t>
            </a:r>
            <a:r>
              <a:rPr lang="en-US" sz="1600" dirty="0">
                <a:solidFill>
                  <a:schemeClr val="tx1"/>
                </a:solidFill>
                <a:cs typeface="Arial" panose="020B0604020202020204" pitchFamily="34" charset="0"/>
              </a:rPr>
              <a:t>in Capable, Resilient, and Secure Infrastructure</a:t>
            </a:r>
          </a:p>
          <a:p>
            <a:pPr marL="179388" lvl="1" indent="-179388" defTabSz="80008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Processes</a:t>
            </a:r>
            <a:r>
              <a:rPr lang="en-US" sz="1600" dirty="0" smtClean="0">
                <a:solidFill>
                  <a:schemeClr val="tx1"/>
                </a:solidFill>
                <a:cs typeface="Arial" panose="020B0604020202020204" pitchFamily="34" charset="0"/>
              </a:rPr>
              <a:t>:  Investing in Operational Effectiveness</a:t>
            </a:r>
          </a:p>
          <a:p>
            <a:pPr marL="179388" lvl="1" indent="-179388" defTabSz="80008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Arial" panose="020B0604020202020204" pitchFamily="34" charset="0"/>
              <a:buChar char="•"/>
            </a:pPr>
            <a:r>
              <a:rPr lang="en-US" sz="1600" i="1" dirty="0" smtClean="0">
                <a:solidFill>
                  <a:schemeClr val="tx1"/>
                </a:solidFill>
                <a:cs typeface="Arial" panose="020B0604020202020204" pitchFamily="34" charset="0"/>
              </a:rPr>
              <a:t>People:  Investing in and Enabling our Workforce</a:t>
            </a:r>
            <a:endParaRPr lang="en-US" sz="1600" i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53132" y="563226"/>
            <a:ext cx="22919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cs typeface="Arial" panose="020B0604020202020204" pitchFamily="34" charset="0"/>
              </a:rPr>
              <a:t>VIRGINIA TECH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576985" y="2296092"/>
            <a:ext cx="17530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prstClr val="black"/>
                </a:solidFill>
                <a:cs typeface="Arial" panose="020B0604020202020204" pitchFamily="34" charset="0"/>
              </a:rPr>
              <a:t>PILLARS</a:t>
            </a:r>
            <a:endParaRPr lang="en-US" sz="1600" b="1" i="1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algn="ctr"/>
            <a:r>
              <a:rPr lang="en-US" sz="1600" b="1" dirty="0" smtClean="0">
                <a:solidFill>
                  <a:prstClr val="black"/>
                </a:solidFill>
                <a:cs typeface="Arial" panose="020B0604020202020204" pitchFamily="34" charset="0"/>
              </a:rPr>
              <a:t>Supporting </a:t>
            </a:r>
            <a:r>
              <a:rPr lang="en-US" sz="1600" b="1" dirty="0">
                <a:solidFill>
                  <a:prstClr val="black"/>
                </a:solidFill>
                <a:cs typeface="Arial" panose="020B0604020202020204" pitchFamily="34" charset="0"/>
              </a:rPr>
              <a:t>the vision, mission and goals of the University</a:t>
            </a:r>
          </a:p>
        </p:txBody>
      </p:sp>
      <p:sp>
        <p:nvSpPr>
          <p:cNvPr id="49" name="Rounded Rectangle 48"/>
          <p:cNvSpPr/>
          <p:nvPr/>
        </p:nvSpPr>
        <p:spPr>
          <a:xfrm>
            <a:off x="2035212" y="5281175"/>
            <a:ext cx="9315897" cy="735564"/>
          </a:xfrm>
          <a:prstGeom prst="roundRect">
            <a:avLst/>
          </a:prstGeom>
          <a:solidFill>
            <a:schemeClr val="bg1"/>
          </a:solidFill>
          <a:ln w="101600">
            <a:solidFill>
              <a:srgbClr val="7578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8" name="Freeform 17"/>
          <p:cNvSpPr/>
          <p:nvPr/>
        </p:nvSpPr>
        <p:spPr>
          <a:xfrm>
            <a:off x="2233669" y="5380802"/>
            <a:ext cx="1915621" cy="563109"/>
          </a:xfrm>
          <a:custGeom>
            <a:avLst/>
            <a:gdLst>
              <a:gd name="connsiteX0" fmla="*/ 0 w 1546878"/>
              <a:gd name="connsiteY0" fmla="*/ 0 h 514800"/>
              <a:gd name="connsiteX1" fmla="*/ 1546878 w 1546878"/>
              <a:gd name="connsiteY1" fmla="*/ 0 h 514800"/>
              <a:gd name="connsiteX2" fmla="*/ 1546878 w 1546878"/>
              <a:gd name="connsiteY2" fmla="*/ 514800 h 514800"/>
              <a:gd name="connsiteX3" fmla="*/ 0 w 1546878"/>
              <a:gd name="connsiteY3" fmla="*/ 514800 h 514800"/>
              <a:gd name="connsiteX4" fmla="*/ 0 w 1546878"/>
              <a:gd name="connsiteY4" fmla="*/ 0 h 51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46878" h="514800">
                <a:moveTo>
                  <a:pt x="0" y="0"/>
                </a:moveTo>
                <a:lnTo>
                  <a:pt x="1546878" y="0"/>
                </a:lnTo>
                <a:lnTo>
                  <a:pt x="1546878" y="514800"/>
                </a:lnTo>
                <a:lnTo>
                  <a:pt x="0" y="5148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8016" tIns="45720" rIns="128016" bIns="45720" numCol="1" spcCol="1270" anchor="ctr" anchorCtr="0">
            <a:noAutofit/>
          </a:bodyPr>
          <a:lstStyle/>
          <a:p>
            <a:pPr algn="ctr" defTabSz="800080">
              <a:spcBef>
                <a:spcPct val="0"/>
              </a:spcBef>
            </a:pPr>
            <a:r>
              <a:rPr lang="en-US" sz="1600" b="1" i="1" dirty="0">
                <a:solidFill>
                  <a:schemeClr val="tx1"/>
                </a:solidFill>
                <a:cs typeface="Arial" panose="020B0604020202020204" pitchFamily="34" charset="0"/>
              </a:rPr>
              <a:t>BEDROCK</a:t>
            </a:r>
          </a:p>
          <a:p>
            <a:pPr algn="ctr" defTabSz="800080">
              <a:spcBef>
                <a:spcPct val="0"/>
              </a:spcBef>
            </a:pPr>
            <a:r>
              <a:rPr lang="en-US" sz="1600" b="1" dirty="0">
                <a:solidFill>
                  <a:schemeClr val="tx1"/>
                </a:solidFill>
                <a:cs typeface="Arial" panose="020B0604020202020204" pitchFamily="34" charset="0"/>
              </a:rPr>
              <a:t>Our core values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46508" y="5503523"/>
            <a:ext cx="597664" cy="27162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Trust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804561" y="5503523"/>
            <a:ext cx="926857" cy="27162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Inclusion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7395566" y="5503523"/>
            <a:ext cx="563488" cy="27162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Care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8612130" y="5503523"/>
            <a:ext cx="784509" cy="27162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Service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9785984" y="5378814"/>
            <a:ext cx="1316564" cy="46917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600" dirty="0">
                <a:cs typeface="Arial" panose="020B0604020202020204" pitchFamily="34" charset="0"/>
              </a:rPr>
              <a:t>Striving for Excellence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2364157" y="1921472"/>
            <a:ext cx="8651960" cy="2099451"/>
            <a:chOff x="2022251" y="1921472"/>
            <a:chExt cx="8651960" cy="2099451"/>
          </a:xfrm>
        </p:grpSpPr>
        <p:sp>
          <p:nvSpPr>
            <p:cNvPr id="16" name="Left-Right Arrow 15"/>
            <p:cNvSpPr/>
            <p:nvPr/>
          </p:nvSpPr>
          <p:spPr>
            <a:xfrm>
              <a:off x="2407011" y="3655379"/>
              <a:ext cx="7779299" cy="348954"/>
            </a:xfrm>
            <a:prstGeom prst="leftRightArrow">
              <a:avLst/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grpSp>
          <p:nvGrpSpPr>
            <p:cNvPr id="27" name="Group 26"/>
            <p:cNvGrpSpPr/>
            <p:nvPr/>
          </p:nvGrpSpPr>
          <p:grpSpPr>
            <a:xfrm>
              <a:off x="2022251" y="1921472"/>
              <a:ext cx="1651516" cy="2084056"/>
              <a:chOff x="2068780" y="1936867"/>
              <a:chExt cx="1651516" cy="2084056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2068780" y="1936867"/>
                <a:ext cx="1651516" cy="2084056"/>
              </a:xfrm>
              <a:custGeom>
                <a:avLst/>
                <a:gdLst>
                  <a:gd name="connsiteX0" fmla="*/ 0 w 1843789"/>
                  <a:gd name="connsiteY0" fmla="*/ 184379 h 2326686"/>
                  <a:gd name="connsiteX1" fmla="*/ 184379 w 1843789"/>
                  <a:gd name="connsiteY1" fmla="*/ 0 h 2326686"/>
                  <a:gd name="connsiteX2" fmla="*/ 1659410 w 1843789"/>
                  <a:gd name="connsiteY2" fmla="*/ 0 h 2326686"/>
                  <a:gd name="connsiteX3" fmla="*/ 1843789 w 1843789"/>
                  <a:gd name="connsiteY3" fmla="*/ 184379 h 2326686"/>
                  <a:gd name="connsiteX4" fmla="*/ 1843789 w 1843789"/>
                  <a:gd name="connsiteY4" fmla="*/ 2142307 h 2326686"/>
                  <a:gd name="connsiteX5" fmla="*/ 1659410 w 1843789"/>
                  <a:gd name="connsiteY5" fmla="*/ 2326686 h 2326686"/>
                  <a:gd name="connsiteX6" fmla="*/ 184379 w 1843789"/>
                  <a:gd name="connsiteY6" fmla="*/ 2326686 h 2326686"/>
                  <a:gd name="connsiteX7" fmla="*/ 0 w 1843789"/>
                  <a:gd name="connsiteY7" fmla="*/ 2142307 h 2326686"/>
                  <a:gd name="connsiteX8" fmla="*/ 0 w 1843789"/>
                  <a:gd name="connsiteY8" fmla="*/ 184379 h 232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3789" h="2326686">
                    <a:moveTo>
                      <a:pt x="0" y="184379"/>
                    </a:moveTo>
                    <a:cubicBezTo>
                      <a:pt x="0" y="82549"/>
                      <a:pt x="82549" y="0"/>
                      <a:pt x="184379" y="0"/>
                    </a:cubicBezTo>
                    <a:lnTo>
                      <a:pt x="1659410" y="0"/>
                    </a:lnTo>
                    <a:cubicBezTo>
                      <a:pt x="1761240" y="0"/>
                      <a:pt x="1843789" y="82549"/>
                      <a:pt x="1843789" y="184379"/>
                    </a:cubicBezTo>
                    <a:lnTo>
                      <a:pt x="1843789" y="2142307"/>
                    </a:lnTo>
                    <a:cubicBezTo>
                      <a:pt x="1843789" y="2244137"/>
                      <a:pt x="1761240" y="2326686"/>
                      <a:pt x="1659410" y="2326686"/>
                    </a:cubicBezTo>
                    <a:lnTo>
                      <a:pt x="184379" y="2326686"/>
                    </a:lnTo>
                    <a:cubicBezTo>
                      <a:pt x="82549" y="2326686"/>
                      <a:pt x="0" y="2244137"/>
                      <a:pt x="0" y="2142307"/>
                    </a:cubicBezTo>
                    <a:lnTo>
                      <a:pt x="0" y="184379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E8772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0904" tIns="1051579" rIns="120904" bIns="586243" numCol="1" spcCol="1270" anchor="ctr" anchorCtr="0">
                <a:noAutofit/>
              </a:bodyPr>
              <a:lstStyle/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Innovation in Teaching and Learning</a:t>
                </a:r>
              </a:p>
            </p:txBody>
          </p:sp>
          <p:sp>
            <p:nvSpPr>
              <p:cNvPr id="9" name="Oval 8"/>
              <p:cNvSpPr/>
              <p:nvPr/>
            </p:nvSpPr>
            <p:spPr>
              <a:xfrm>
                <a:off x="2385305" y="2035014"/>
                <a:ext cx="957894" cy="923361"/>
              </a:xfrm>
              <a:prstGeom prst="ellipse">
                <a:avLst/>
              </a:prstGeom>
              <a:blipFill>
                <a:blip r:embed="rId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4000" r="-4000"/>
                </a:stretch>
              </a:blipFill>
              <a:ln w="508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tint val="5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17" name="Group 16"/>
            <p:cNvGrpSpPr/>
            <p:nvPr/>
          </p:nvGrpSpPr>
          <p:grpSpPr>
            <a:xfrm>
              <a:off x="9022695" y="1936304"/>
              <a:ext cx="1651516" cy="2084056"/>
              <a:chOff x="3769840" y="1936867"/>
              <a:chExt cx="1651516" cy="2084056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3769840" y="1936867"/>
                <a:ext cx="1651516" cy="2084056"/>
              </a:xfrm>
              <a:custGeom>
                <a:avLst/>
                <a:gdLst>
                  <a:gd name="connsiteX0" fmla="*/ 0 w 1843789"/>
                  <a:gd name="connsiteY0" fmla="*/ 184379 h 2326686"/>
                  <a:gd name="connsiteX1" fmla="*/ 184379 w 1843789"/>
                  <a:gd name="connsiteY1" fmla="*/ 0 h 2326686"/>
                  <a:gd name="connsiteX2" fmla="*/ 1659410 w 1843789"/>
                  <a:gd name="connsiteY2" fmla="*/ 0 h 2326686"/>
                  <a:gd name="connsiteX3" fmla="*/ 1843789 w 1843789"/>
                  <a:gd name="connsiteY3" fmla="*/ 184379 h 2326686"/>
                  <a:gd name="connsiteX4" fmla="*/ 1843789 w 1843789"/>
                  <a:gd name="connsiteY4" fmla="*/ 2142307 h 2326686"/>
                  <a:gd name="connsiteX5" fmla="*/ 1659410 w 1843789"/>
                  <a:gd name="connsiteY5" fmla="*/ 2326686 h 2326686"/>
                  <a:gd name="connsiteX6" fmla="*/ 184379 w 1843789"/>
                  <a:gd name="connsiteY6" fmla="*/ 2326686 h 2326686"/>
                  <a:gd name="connsiteX7" fmla="*/ 0 w 1843789"/>
                  <a:gd name="connsiteY7" fmla="*/ 2142307 h 2326686"/>
                  <a:gd name="connsiteX8" fmla="*/ 0 w 1843789"/>
                  <a:gd name="connsiteY8" fmla="*/ 184379 h 232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3789" h="2326686">
                    <a:moveTo>
                      <a:pt x="0" y="184379"/>
                    </a:moveTo>
                    <a:cubicBezTo>
                      <a:pt x="0" y="82549"/>
                      <a:pt x="82549" y="0"/>
                      <a:pt x="184379" y="0"/>
                    </a:cubicBezTo>
                    <a:lnTo>
                      <a:pt x="1659410" y="0"/>
                    </a:lnTo>
                    <a:cubicBezTo>
                      <a:pt x="1761240" y="0"/>
                      <a:pt x="1843789" y="82549"/>
                      <a:pt x="1843789" y="184379"/>
                    </a:cubicBezTo>
                    <a:lnTo>
                      <a:pt x="1843789" y="2142307"/>
                    </a:lnTo>
                    <a:cubicBezTo>
                      <a:pt x="1843789" y="2244137"/>
                      <a:pt x="1761240" y="2326686"/>
                      <a:pt x="1659410" y="2326686"/>
                    </a:cubicBezTo>
                    <a:lnTo>
                      <a:pt x="184379" y="2326686"/>
                    </a:lnTo>
                    <a:cubicBezTo>
                      <a:pt x="82549" y="2326686"/>
                      <a:pt x="0" y="2244137"/>
                      <a:pt x="0" y="2142307"/>
                    </a:cubicBezTo>
                    <a:lnTo>
                      <a:pt x="0" y="184379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E8772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-1838336"/>
                  <a:satOff val="-2557"/>
                  <a:lumOff val="-98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0904" tIns="1051579" rIns="120904" bIns="586243" numCol="1" spcCol="1270" anchor="ctr" anchorCtr="0">
                <a:noAutofit/>
              </a:bodyPr>
              <a:lstStyle/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Differentiating the </a:t>
                </a:r>
                <a:r>
                  <a:rPr lang="en-US" sz="1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Virginia Tech Experience</a:t>
                </a:r>
                <a:endParaRPr lang="en-US" sz="16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116651" y="2035014"/>
                <a:ext cx="957894" cy="923361"/>
              </a:xfrm>
              <a:prstGeom prst="ellipse">
                <a:avLst/>
              </a:prstGeom>
              <a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9000" r="-9000"/>
                </a:stretch>
              </a:blipFill>
              <a:ln w="508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tint val="50000"/>
                  <a:hueOff val="-1847243"/>
                  <a:satOff val="-3249"/>
                  <a:lumOff val="-418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4" name="Group 23"/>
            <p:cNvGrpSpPr/>
            <p:nvPr/>
          </p:nvGrpSpPr>
          <p:grpSpPr>
            <a:xfrm>
              <a:off x="3769323" y="1936867"/>
              <a:ext cx="1651516" cy="2084056"/>
              <a:chOff x="5470902" y="1936867"/>
              <a:chExt cx="1651516" cy="2084056"/>
            </a:xfrm>
          </p:grpSpPr>
          <p:sp>
            <p:nvSpPr>
              <p:cNvPr id="12" name="Freeform 11"/>
              <p:cNvSpPr/>
              <p:nvPr/>
            </p:nvSpPr>
            <p:spPr>
              <a:xfrm>
                <a:off x="5470902" y="1936867"/>
                <a:ext cx="1651516" cy="2084056"/>
              </a:xfrm>
              <a:custGeom>
                <a:avLst/>
                <a:gdLst>
                  <a:gd name="connsiteX0" fmla="*/ 0 w 1843789"/>
                  <a:gd name="connsiteY0" fmla="*/ 184379 h 2326686"/>
                  <a:gd name="connsiteX1" fmla="*/ 184379 w 1843789"/>
                  <a:gd name="connsiteY1" fmla="*/ 0 h 2326686"/>
                  <a:gd name="connsiteX2" fmla="*/ 1659410 w 1843789"/>
                  <a:gd name="connsiteY2" fmla="*/ 0 h 2326686"/>
                  <a:gd name="connsiteX3" fmla="*/ 1843789 w 1843789"/>
                  <a:gd name="connsiteY3" fmla="*/ 184379 h 2326686"/>
                  <a:gd name="connsiteX4" fmla="*/ 1843789 w 1843789"/>
                  <a:gd name="connsiteY4" fmla="*/ 2142307 h 2326686"/>
                  <a:gd name="connsiteX5" fmla="*/ 1659410 w 1843789"/>
                  <a:gd name="connsiteY5" fmla="*/ 2326686 h 2326686"/>
                  <a:gd name="connsiteX6" fmla="*/ 184379 w 1843789"/>
                  <a:gd name="connsiteY6" fmla="*/ 2326686 h 2326686"/>
                  <a:gd name="connsiteX7" fmla="*/ 0 w 1843789"/>
                  <a:gd name="connsiteY7" fmla="*/ 2142307 h 2326686"/>
                  <a:gd name="connsiteX8" fmla="*/ 0 w 1843789"/>
                  <a:gd name="connsiteY8" fmla="*/ 184379 h 232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3789" h="2326686">
                    <a:moveTo>
                      <a:pt x="0" y="184379"/>
                    </a:moveTo>
                    <a:cubicBezTo>
                      <a:pt x="0" y="82549"/>
                      <a:pt x="82549" y="0"/>
                      <a:pt x="184379" y="0"/>
                    </a:cubicBezTo>
                    <a:lnTo>
                      <a:pt x="1659410" y="0"/>
                    </a:lnTo>
                    <a:cubicBezTo>
                      <a:pt x="1761240" y="0"/>
                      <a:pt x="1843789" y="82549"/>
                      <a:pt x="1843789" y="184379"/>
                    </a:cubicBezTo>
                    <a:lnTo>
                      <a:pt x="1843789" y="2142307"/>
                    </a:lnTo>
                    <a:cubicBezTo>
                      <a:pt x="1843789" y="2244137"/>
                      <a:pt x="1761240" y="2326686"/>
                      <a:pt x="1659410" y="2326686"/>
                    </a:cubicBezTo>
                    <a:lnTo>
                      <a:pt x="184379" y="2326686"/>
                    </a:lnTo>
                    <a:cubicBezTo>
                      <a:pt x="82549" y="2326686"/>
                      <a:pt x="0" y="2244137"/>
                      <a:pt x="0" y="2142307"/>
                    </a:cubicBezTo>
                    <a:lnTo>
                      <a:pt x="0" y="184379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E8772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-3676672"/>
                  <a:satOff val="-5114"/>
                  <a:lumOff val="-1961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0904" tIns="1051579" rIns="120904" bIns="586243" numCol="1" spcCol="1270" anchor="ctr" anchorCtr="0">
                <a:noAutofit/>
              </a:bodyPr>
              <a:lstStyle/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Advancing </a:t>
                </a:r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Research and Discovery</a:t>
                </a:r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5796008" y="2035014"/>
                <a:ext cx="957894" cy="923361"/>
              </a:xfrm>
              <a:prstGeom prst="ellipse">
                <a:avLst/>
              </a:prstGeom>
              <a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0000" r="-10000"/>
                </a:stretch>
              </a:blipFill>
              <a:ln w="508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tint val="50000"/>
                  <a:hueOff val="-3694485"/>
                  <a:satOff val="-6499"/>
                  <a:lumOff val="-836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9" name="Group 28"/>
            <p:cNvGrpSpPr/>
            <p:nvPr/>
          </p:nvGrpSpPr>
          <p:grpSpPr>
            <a:xfrm>
              <a:off x="7271571" y="1936867"/>
              <a:ext cx="1651516" cy="2084056"/>
              <a:chOff x="7171963" y="1936867"/>
              <a:chExt cx="1651516" cy="2084056"/>
            </a:xfrm>
          </p:grpSpPr>
          <p:sp>
            <p:nvSpPr>
              <p:cNvPr id="14" name="Freeform 13"/>
              <p:cNvSpPr/>
              <p:nvPr/>
            </p:nvSpPr>
            <p:spPr>
              <a:xfrm>
                <a:off x="7171963" y="1936867"/>
                <a:ext cx="1651516" cy="2084056"/>
              </a:xfrm>
              <a:custGeom>
                <a:avLst/>
                <a:gdLst>
                  <a:gd name="connsiteX0" fmla="*/ 0 w 1843789"/>
                  <a:gd name="connsiteY0" fmla="*/ 184379 h 2326686"/>
                  <a:gd name="connsiteX1" fmla="*/ 184379 w 1843789"/>
                  <a:gd name="connsiteY1" fmla="*/ 0 h 2326686"/>
                  <a:gd name="connsiteX2" fmla="*/ 1659410 w 1843789"/>
                  <a:gd name="connsiteY2" fmla="*/ 0 h 2326686"/>
                  <a:gd name="connsiteX3" fmla="*/ 1843789 w 1843789"/>
                  <a:gd name="connsiteY3" fmla="*/ 184379 h 2326686"/>
                  <a:gd name="connsiteX4" fmla="*/ 1843789 w 1843789"/>
                  <a:gd name="connsiteY4" fmla="*/ 2142307 h 2326686"/>
                  <a:gd name="connsiteX5" fmla="*/ 1659410 w 1843789"/>
                  <a:gd name="connsiteY5" fmla="*/ 2326686 h 2326686"/>
                  <a:gd name="connsiteX6" fmla="*/ 184379 w 1843789"/>
                  <a:gd name="connsiteY6" fmla="*/ 2326686 h 2326686"/>
                  <a:gd name="connsiteX7" fmla="*/ 0 w 1843789"/>
                  <a:gd name="connsiteY7" fmla="*/ 2142307 h 2326686"/>
                  <a:gd name="connsiteX8" fmla="*/ 0 w 1843789"/>
                  <a:gd name="connsiteY8" fmla="*/ 184379 h 232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3789" h="2326686">
                    <a:moveTo>
                      <a:pt x="0" y="184379"/>
                    </a:moveTo>
                    <a:cubicBezTo>
                      <a:pt x="0" y="82549"/>
                      <a:pt x="82549" y="0"/>
                      <a:pt x="184379" y="0"/>
                    </a:cubicBezTo>
                    <a:lnTo>
                      <a:pt x="1659410" y="0"/>
                    </a:lnTo>
                    <a:cubicBezTo>
                      <a:pt x="1761240" y="0"/>
                      <a:pt x="1843789" y="82549"/>
                      <a:pt x="1843789" y="184379"/>
                    </a:cubicBezTo>
                    <a:lnTo>
                      <a:pt x="1843789" y="2142307"/>
                    </a:lnTo>
                    <a:cubicBezTo>
                      <a:pt x="1843789" y="2244137"/>
                      <a:pt x="1761240" y="2326686"/>
                      <a:pt x="1659410" y="2326686"/>
                    </a:cubicBezTo>
                    <a:lnTo>
                      <a:pt x="184379" y="2326686"/>
                    </a:lnTo>
                    <a:cubicBezTo>
                      <a:pt x="82549" y="2326686"/>
                      <a:pt x="0" y="2244137"/>
                      <a:pt x="0" y="2142307"/>
                    </a:cubicBezTo>
                    <a:lnTo>
                      <a:pt x="0" y="184379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E8772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-5515009"/>
                  <a:satOff val="-7671"/>
                  <a:lumOff val="-294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0904" tIns="1051579" rIns="120904" bIns="586243" numCol="1" spcCol="1270" anchor="ctr" anchorCtr="0">
                <a:noAutofit/>
              </a:bodyPr>
              <a:lstStyle/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Enhancing Organizational Excellence</a:t>
                </a:r>
                <a:endParaRPr lang="en-US" sz="16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7514982" y="2035014"/>
                <a:ext cx="957894" cy="923361"/>
              </a:xfrm>
              <a:prstGeom prst="ellipse">
                <a:avLst/>
              </a:prstGeom>
              <a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0000" r="-10000"/>
                </a:stretch>
              </a:blipFill>
              <a:ln w="508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tint val="50000"/>
                  <a:hueOff val="-5541728"/>
                  <a:satOff val="-9748"/>
                  <a:lumOff val="-1254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grpSp>
          <p:nvGrpSpPr>
            <p:cNvPr id="28" name="Group 27"/>
            <p:cNvGrpSpPr/>
            <p:nvPr/>
          </p:nvGrpSpPr>
          <p:grpSpPr>
            <a:xfrm>
              <a:off x="5520447" y="1936867"/>
              <a:ext cx="1651516" cy="2084056"/>
              <a:chOff x="8873024" y="1936867"/>
              <a:chExt cx="1651516" cy="2084056"/>
            </a:xfrm>
          </p:grpSpPr>
          <p:sp>
            <p:nvSpPr>
              <p:cNvPr id="19" name="Freeform 18"/>
              <p:cNvSpPr/>
              <p:nvPr/>
            </p:nvSpPr>
            <p:spPr>
              <a:xfrm>
                <a:off x="8873024" y="1936867"/>
                <a:ext cx="1651516" cy="2084056"/>
              </a:xfrm>
              <a:custGeom>
                <a:avLst/>
                <a:gdLst>
                  <a:gd name="connsiteX0" fmla="*/ 0 w 1843789"/>
                  <a:gd name="connsiteY0" fmla="*/ 184379 h 2326686"/>
                  <a:gd name="connsiteX1" fmla="*/ 184379 w 1843789"/>
                  <a:gd name="connsiteY1" fmla="*/ 0 h 2326686"/>
                  <a:gd name="connsiteX2" fmla="*/ 1659410 w 1843789"/>
                  <a:gd name="connsiteY2" fmla="*/ 0 h 2326686"/>
                  <a:gd name="connsiteX3" fmla="*/ 1843789 w 1843789"/>
                  <a:gd name="connsiteY3" fmla="*/ 184379 h 2326686"/>
                  <a:gd name="connsiteX4" fmla="*/ 1843789 w 1843789"/>
                  <a:gd name="connsiteY4" fmla="*/ 2142307 h 2326686"/>
                  <a:gd name="connsiteX5" fmla="*/ 1659410 w 1843789"/>
                  <a:gd name="connsiteY5" fmla="*/ 2326686 h 2326686"/>
                  <a:gd name="connsiteX6" fmla="*/ 184379 w 1843789"/>
                  <a:gd name="connsiteY6" fmla="*/ 2326686 h 2326686"/>
                  <a:gd name="connsiteX7" fmla="*/ 0 w 1843789"/>
                  <a:gd name="connsiteY7" fmla="*/ 2142307 h 2326686"/>
                  <a:gd name="connsiteX8" fmla="*/ 0 w 1843789"/>
                  <a:gd name="connsiteY8" fmla="*/ 184379 h 23266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843789" h="2326686">
                    <a:moveTo>
                      <a:pt x="0" y="184379"/>
                    </a:moveTo>
                    <a:cubicBezTo>
                      <a:pt x="0" y="82549"/>
                      <a:pt x="82549" y="0"/>
                      <a:pt x="184379" y="0"/>
                    </a:cubicBezTo>
                    <a:lnTo>
                      <a:pt x="1659410" y="0"/>
                    </a:lnTo>
                    <a:cubicBezTo>
                      <a:pt x="1761240" y="0"/>
                      <a:pt x="1843789" y="82549"/>
                      <a:pt x="1843789" y="184379"/>
                    </a:cubicBezTo>
                    <a:lnTo>
                      <a:pt x="1843789" y="2142307"/>
                    </a:lnTo>
                    <a:cubicBezTo>
                      <a:pt x="1843789" y="2244137"/>
                      <a:pt x="1761240" y="2326686"/>
                      <a:pt x="1659410" y="2326686"/>
                    </a:cubicBezTo>
                    <a:lnTo>
                      <a:pt x="184379" y="2326686"/>
                    </a:lnTo>
                    <a:cubicBezTo>
                      <a:pt x="82549" y="2326686"/>
                      <a:pt x="0" y="2244137"/>
                      <a:pt x="0" y="2142307"/>
                    </a:cubicBezTo>
                    <a:lnTo>
                      <a:pt x="0" y="184379"/>
                    </a:lnTo>
                    <a:close/>
                  </a:path>
                </a:pathLst>
              </a:custGeom>
              <a:solidFill>
                <a:schemeClr val="bg1"/>
              </a:solidFill>
              <a:ln w="76200">
                <a:solidFill>
                  <a:srgbClr val="E87722"/>
                </a:solidFill>
              </a:ln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hueOff val="-7353344"/>
                  <a:satOff val="-10228"/>
                  <a:lumOff val="-3922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20904" tIns="1051579" rIns="120904" bIns="586243" numCol="1" spcCol="1270" anchor="ctr" anchorCtr="0">
                <a:noAutofit/>
              </a:bodyPr>
              <a:lstStyle/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1400" b="1" dirty="0">
                  <a:solidFill>
                    <a:schemeClr val="tx1"/>
                  </a:solidFill>
                  <a:cs typeface="Arial" panose="020B0604020202020204" pitchFamily="34" charset="0"/>
                </a:endParaRPr>
              </a:p>
              <a:p>
                <a:pPr algn="ctr" defTabSz="755632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Leveraging </a:t>
                </a:r>
                <a:r>
                  <a:rPr lang="en-US" sz="1600" b="1" dirty="0" smtClean="0">
                    <a:solidFill>
                      <a:schemeClr val="tx1"/>
                    </a:solidFill>
                    <a:cs typeface="Arial" panose="020B0604020202020204" pitchFamily="34" charset="0"/>
                  </a:rPr>
                  <a:t>Technology for </a:t>
                </a:r>
                <a:r>
                  <a:rPr lang="en-US" sz="1600" b="1" dirty="0">
                    <a:solidFill>
                      <a:schemeClr val="tx1"/>
                    </a:solidFill>
                    <a:cs typeface="Arial" panose="020B0604020202020204" pitchFamily="34" charset="0"/>
                  </a:rPr>
                  <a:t>Outreach</a:t>
                </a: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9203849" y="2035014"/>
                <a:ext cx="957894" cy="923361"/>
              </a:xfrm>
              <a:prstGeom prst="ellipse">
                <a:avLst/>
              </a:prstGeom>
              <a:blipFill>
                <a:blip r:embed="rId6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 l="-16000" r="-16000"/>
                </a:stretch>
              </a:blipFill>
              <a:ln w="50800"/>
            </p:spPr>
            <p:style>
              <a:lnRef idx="2">
                <a:scrgbClr r="0" g="0" b="0"/>
              </a:lnRef>
              <a:fillRef idx="1">
                <a:scrgbClr r="0" g="0" b="0"/>
              </a:fillRef>
              <a:effectRef idx="0">
                <a:schemeClr val="accent5">
                  <a:tint val="50000"/>
                  <a:hueOff val="-7388970"/>
                  <a:satOff val="-12997"/>
                  <a:lumOff val="-1672"/>
                  <a:alphaOff val="0"/>
                </a:schemeClr>
              </a:effectRef>
              <a:fontRef idx="minor">
                <a:schemeClr val="lt1">
                  <a:hueOff val="0"/>
                  <a:satOff val="0"/>
                  <a:lumOff val="0"/>
                  <a:alphaOff val="0"/>
                </a:schemeClr>
              </a:fontRef>
            </p:style>
          </p:sp>
        </p:grpSp>
        <p:sp>
          <p:nvSpPr>
            <p:cNvPr id="22" name="Left-Right Arrow 21"/>
            <p:cNvSpPr/>
            <p:nvPr/>
          </p:nvSpPr>
          <p:spPr>
            <a:xfrm>
              <a:off x="2385305" y="3708315"/>
              <a:ext cx="7779299" cy="312608"/>
            </a:xfrm>
            <a:prstGeom prst="leftRightArrow">
              <a:avLst/>
            </a:prstGeom>
            <a:noFill/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5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  <p:sp>
        <p:nvSpPr>
          <p:cNvPr id="2" name="TextBox 1"/>
          <p:cNvSpPr txBox="1"/>
          <p:nvPr/>
        </p:nvSpPr>
        <p:spPr>
          <a:xfrm>
            <a:off x="9846129" y="240060"/>
            <a:ext cx="20448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DRAFT</a:t>
            </a:r>
            <a:b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January 2019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97043" y="1461274"/>
            <a:ext cx="8736478" cy="342201"/>
          </a:xfrm>
          <a:prstGeom prst="roundRect">
            <a:avLst>
              <a:gd name="adj" fmla="val 21212"/>
            </a:avLst>
          </a:prstGeom>
          <a:noFill/>
          <a:ln w="76200">
            <a:solidFill>
              <a:srgbClr val="E877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cs typeface="Arial" panose="020B0604020202020204" pitchFamily="34" charset="0"/>
              </a:rPr>
              <a:t>IT Strategic Plan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284654" y="210690"/>
            <a:ext cx="47920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IT Strategic Plan, </a:t>
            </a:r>
            <a:r>
              <a:rPr lang="en-US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2018-2024</a:t>
            </a:r>
          </a:p>
          <a:p>
            <a:r>
              <a:rPr lang="en-US" sz="28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Framework</a:t>
            </a:r>
            <a:endParaRPr lang="en-US" sz="28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8321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20000"/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7F1016-8FB9-4AE5-9CF0-F39D3FB4B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886" y="54879"/>
            <a:ext cx="10961914" cy="1325563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Collaboration Studio @ </a:t>
            </a:r>
            <a:r>
              <a:rPr lang="en-US" b="1" dirty="0" err="1">
                <a:solidFill>
                  <a:srgbClr val="C00000"/>
                </a:solidFill>
              </a:rPr>
              <a:t>UMall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59BA2-C17B-4D51-9C61-A97F3DD9CD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371" y="1061356"/>
            <a:ext cx="10929258" cy="5633357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sz="2600" dirty="0"/>
              <a:t>Second Floor University Mall </a:t>
            </a:r>
            <a:r>
              <a:rPr lang="en-US" sz="2600" dirty="0" smtClean="0"/>
              <a:t>(old Rackspace </a:t>
            </a:r>
            <a:r>
              <a:rPr lang="en-US" sz="2600" dirty="0"/>
              <a:t>offices)</a:t>
            </a:r>
          </a:p>
          <a:p>
            <a:pPr>
              <a:lnSpc>
                <a:spcPct val="100000"/>
              </a:lnSpc>
            </a:pPr>
            <a:r>
              <a:rPr lang="en-US" sz="2600" dirty="0"/>
              <a:t>Co-located with ITEE and a team of IT experts in architecture, cloud </a:t>
            </a:r>
            <a:r>
              <a:rPr lang="en-US" sz="2600" dirty="0" smtClean="0"/>
              <a:t>and</a:t>
            </a:r>
            <a:br>
              <a:rPr lang="en-US" sz="2600" dirty="0" smtClean="0"/>
            </a:br>
            <a:r>
              <a:rPr lang="en-US" sz="2600" dirty="0" smtClean="0"/>
              <a:t>on-demand </a:t>
            </a:r>
            <a:r>
              <a:rPr lang="en-US" sz="2600" dirty="0"/>
              <a:t>computing, data design, extraction and analysis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Collaborative space for co-locating teams of cross-functional experts utilizing the space as their primary work site for varying durations throughout the project lifecycle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Co-location of teams can foster shared sense of ownership, speed to decision, cohesiveness, transparency, cooperation between University units resulting in quality project outcomes</a:t>
            </a:r>
          </a:p>
          <a:p>
            <a:pPr lvl="1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dirty="0" smtClean="0"/>
              <a:t>More easily define and implement best practices and standard work to better support project life-cycle processes, enable collaborative project planning, and improve productivity and communication</a:t>
            </a:r>
          </a:p>
          <a:p>
            <a:pPr>
              <a:lnSpc>
                <a:spcPct val="100000"/>
              </a:lnSpc>
            </a:pPr>
            <a:r>
              <a:rPr lang="en-US" sz="2600" dirty="0" smtClean="0"/>
              <a:t>Soft </a:t>
            </a:r>
            <a:r>
              <a:rPr lang="en-US" sz="2600" dirty="0"/>
              <a:t>rollout over next several months while continuously improving support systems and developing best practices and metrics</a:t>
            </a:r>
          </a:p>
        </p:txBody>
      </p:sp>
    </p:spTree>
    <p:extLst>
      <p:ext uri="{BB962C8B-B14F-4D97-AF65-F5344CB8AC3E}">
        <p14:creationId xmlns:p14="http://schemas.microsoft.com/office/powerpoint/2010/main" val="344510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177</Words>
  <Application>Microsoft Office PowerPoint</Application>
  <PresentationFormat>Widescreen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Acherus Grotesque</vt:lpstr>
      <vt:lpstr>Acherus Grotesque Black</vt:lpstr>
      <vt:lpstr>Acherus Grotesque Medium</vt:lpstr>
      <vt:lpstr>AcherusGrotesque-Medium</vt:lpstr>
      <vt:lpstr>Arial</vt:lpstr>
      <vt:lpstr>Calibri</vt:lpstr>
      <vt:lpstr>Calibri Light</vt:lpstr>
      <vt:lpstr>Courier New</vt:lpstr>
      <vt:lpstr>Wingdings</vt:lpstr>
      <vt:lpstr>Office Theme</vt:lpstr>
      <vt:lpstr>1_Office Theme</vt:lpstr>
      <vt:lpstr>Welcome Departmental Computing Support Symposium</vt:lpstr>
      <vt:lpstr>Division of IT Staffing Updates</vt:lpstr>
      <vt:lpstr>PowerPoint Presentation</vt:lpstr>
      <vt:lpstr>Collaboration Studio @ UMall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Town Hall</dc:title>
  <dc:creator>Midkiff, Scott</dc:creator>
  <cp:lastModifiedBy>Midkiff, Scott</cp:lastModifiedBy>
  <cp:revision>32</cp:revision>
  <dcterms:created xsi:type="dcterms:W3CDTF">2018-10-03T17:16:23Z</dcterms:created>
  <dcterms:modified xsi:type="dcterms:W3CDTF">2019-02-26T21:00:36Z</dcterms:modified>
</cp:coreProperties>
</file>