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8" r:id="rId4"/>
    <p:sldMasterId id="2147483669" r:id="rId5"/>
  </p:sldMasterIdLst>
  <p:notesMasterIdLst>
    <p:notesMasterId r:id="rId23"/>
  </p:notesMasterIdLst>
  <p:sldIdLst>
    <p:sldId id="256" r:id="rId6"/>
    <p:sldId id="258" r:id="rId7"/>
    <p:sldId id="261" r:id="rId8"/>
    <p:sldId id="286" r:id="rId9"/>
    <p:sldId id="299" r:id="rId10"/>
    <p:sldId id="301" r:id="rId11"/>
    <p:sldId id="300" r:id="rId12"/>
    <p:sldId id="298" r:id="rId13"/>
    <p:sldId id="289" r:id="rId14"/>
    <p:sldId id="302" r:id="rId15"/>
    <p:sldId id="306" r:id="rId16"/>
    <p:sldId id="303" r:id="rId17"/>
    <p:sldId id="308" r:id="rId18"/>
    <p:sldId id="304" r:id="rId19"/>
    <p:sldId id="305" r:id="rId20"/>
    <p:sldId id="281" r:id="rId21"/>
    <p:sldId id="282" r:id="rId2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Muli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44DF6-4A75-2B0A-91BF-09EA3F1AD922}" v="41" dt="2019-02-27T18:44:47.410"/>
  </p1510:revLst>
</p1510:revInfo>
</file>

<file path=ppt/tableStyles.xml><?xml version="1.0" encoding="utf-8"?>
<a:tblStyleLst xmlns:a="http://schemas.openxmlformats.org/drawingml/2006/main" def="{7C107920-A3E7-49D4-9009-449560372B3D}">
  <a:tblStyle styleId="{7C107920-A3E7-49D4-9009-449560372B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18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57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84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50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2525575" y="525325"/>
            <a:ext cx="4092900" cy="4092900"/>
          </a:xfrm>
          <a:prstGeom prst="diamond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3009350" y="2573875"/>
            <a:ext cx="3086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048000" y="529375"/>
            <a:ext cx="30480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50" y="1790100"/>
            <a:ext cx="9144000" cy="15633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964225" y="2161800"/>
            <a:ext cx="52155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●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○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Georgia"/>
              <a:buChar char="■"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3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128375" y="302375"/>
            <a:ext cx="34932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5128482" y="1509475"/>
            <a:ext cx="34932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2380350" y="0"/>
            <a:ext cx="6763800" cy="51435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2902775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4915914" y="1538525"/>
            <a:ext cx="1914900" cy="3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➜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6929053" y="1538525"/>
            <a:ext cx="1914900" cy="3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➜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●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○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Char char="■"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190100" y="0"/>
            <a:ext cx="6763800" cy="8574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190100" y="302375"/>
            <a:ext cx="67638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29765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00B2FF"/>
                </a:solidFill>
              </a:defRPr>
            </a:lvl1pPr>
            <a:lvl2pPr lvl="1" algn="ctr">
              <a:buNone/>
              <a:defRPr>
                <a:solidFill>
                  <a:srgbClr val="00B2FF"/>
                </a:solidFill>
              </a:defRPr>
            </a:lvl2pPr>
            <a:lvl3pPr lvl="2" algn="ctr">
              <a:buNone/>
              <a:defRPr>
                <a:solidFill>
                  <a:srgbClr val="00B2FF"/>
                </a:solidFill>
              </a:defRPr>
            </a:lvl3pPr>
            <a:lvl4pPr lvl="3" algn="ctr">
              <a:buNone/>
              <a:defRPr>
                <a:solidFill>
                  <a:srgbClr val="00B2FF"/>
                </a:solidFill>
              </a:defRPr>
            </a:lvl4pPr>
            <a:lvl5pPr lvl="4" algn="ctr">
              <a:buNone/>
              <a:defRPr>
                <a:solidFill>
                  <a:srgbClr val="00B2FF"/>
                </a:solidFill>
              </a:defRPr>
            </a:lvl5pPr>
            <a:lvl6pPr lvl="5" algn="ctr">
              <a:buNone/>
              <a:defRPr>
                <a:solidFill>
                  <a:srgbClr val="00B2FF"/>
                </a:solidFill>
              </a:defRPr>
            </a:lvl6pPr>
            <a:lvl7pPr lvl="6" algn="ctr">
              <a:buNone/>
              <a:defRPr>
                <a:solidFill>
                  <a:srgbClr val="00B2FF"/>
                </a:solidFill>
              </a:defRPr>
            </a:lvl7pPr>
            <a:lvl8pPr lvl="7" algn="ctr">
              <a:buNone/>
              <a:defRPr>
                <a:solidFill>
                  <a:srgbClr val="00B2FF"/>
                </a:solidFill>
              </a:defRPr>
            </a:lvl8pPr>
            <a:lvl9pPr lvl="8" algn="ctr">
              <a:buNone/>
              <a:defRPr>
                <a:solidFill>
                  <a:srgbClr val="00B2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1190100" y="4470400"/>
            <a:ext cx="6763800" cy="6732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190100" y="4470500"/>
            <a:ext cx="67638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uli"/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4297650" y="4934650"/>
            <a:ext cx="548700" cy="2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eathtothestockphoto.com/wp-content/uploads/DeathtotheStockPhoto-License.pdf" TargetMode="External"/><Relationship Id="rId5" Type="http://schemas.openxmlformats.org/officeDocument/2006/relationships/hyperlink" Target="http://deathtothestockphoto.com/" TargetMode="External"/><Relationship Id="rId4" Type="http://schemas.openxmlformats.org/officeDocument/2006/relationships/hyperlink" Target="http://www.slidescarnival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Unified Endpoint Management (UEM) Project</a:t>
            </a:r>
            <a:endParaRPr/>
          </a:p>
        </p:txBody>
      </p:sp>
      <p:grpSp>
        <p:nvGrpSpPr>
          <p:cNvPr id="3" name="Google Shape;897;p51">
            <a:extLst>
              <a:ext uri="{FF2B5EF4-FFF2-40B4-BE49-F238E27FC236}">
                <a16:creationId xmlns:a16="http://schemas.microsoft.com/office/drawing/2014/main" id="{48FD4781-F6E2-ED40-A812-3FDA17C32EAC}"/>
              </a:ext>
            </a:extLst>
          </p:cNvPr>
          <p:cNvGrpSpPr/>
          <p:nvPr/>
        </p:nvGrpSpPr>
        <p:grpSpPr>
          <a:xfrm>
            <a:off x="4086213" y="3302950"/>
            <a:ext cx="963761" cy="924505"/>
            <a:chOff x="5233525" y="4954450"/>
            <a:chExt cx="538275" cy="516350"/>
          </a:xfrm>
        </p:grpSpPr>
        <p:sp>
          <p:nvSpPr>
            <p:cNvPr id="4" name="Google Shape;898;p51">
              <a:extLst>
                <a:ext uri="{FF2B5EF4-FFF2-40B4-BE49-F238E27FC236}">
                  <a16:creationId xmlns:a16="http://schemas.microsoft.com/office/drawing/2014/main" id="{C41B9A55-D03B-DB44-864D-260E0094666E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99;p51">
              <a:extLst>
                <a:ext uri="{FF2B5EF4-FFF2-40B4-BE49-F238E27FC236}">
                  <a16:creationId xmlns:a16="http://schemas.microsoft.com/office/drawing/2014/main" id="{D70A6E51-ADF5-AD4C-BD9E-224D34B75BE6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00;p51">
              <a:extLst>
                <a:ext uri="{FF2B5EF4-FFF2-40B4-BE49-F238E27FC236}">
                  <a16:creationId xmlns:a16="http://schemas.microsoft.com/office/drawing/2014/main" id="{F570A51F-8884-9346-9D32-4EE80F62BD8E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01;p51">
              <a:extLst>
                <a:ext uri="{FF2B5EF4-FFF2-40B4-BE49-F238E27FC236}">
                  <a16:creationId xmlns:a16="http://schemas.microsoft.com/office/drawing/2014/main" id="{096B30EC-E336-2A4C-8953-925AAD0BB070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02;p51">
              <a:extLst>
                <a:ext uri="{FF2B5EF4-FFF2-40B4-BE49-F238E27FC236}">
                  <a16:creationId xmlns:a16="http://schemas.microsoft.com/office/drawing/2014/main" id="{07314772-1B2B-3142-8436-D56B0F89AD1A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03;p51">
              <a:extLst>
                <a:ext uri="{FF2B5EF4-FFF2-40B4-BE49-F238E27FC236}">
                  <a16:creationId xmlns:a16="http://schemas.microsoft.com/office/drawing/2014/main" id="{A52DDB3A-642B-A14E-BAA5-15EF76FB3B0D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4;p51">
              <a:extLst>
                <a:ext uri="{FF2B5EF4-FFF2-40B4-BE49-F238E27FC236}">
                  <a16:creationId xmlns:a16="http://schemas.microsoft.com/office/drawing/2014/main" id="{91FBA8A4-F5EB-A743-AB11-E4162C66F07B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05;p51">
              <a:extLst>
                <a:ext uri="{FF2B5EF4-FFF2-40B4-BE49-F238E27FC236}">
                  <a16:creationId xmlns:a16="http://schemas.microsoft.com/office/drawing/2014/main" id="{48DC624A-4761-0C40-8A7F-6BEBCDA77744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06;p51">
              <a:extLst>
                <a:ext uri="{FF2B5EF4-FFF2-40B4-BE49-F238E27FC236}">
                  <a16:creationId xmlns:a16="http://schemas.microsoft.com/office/drawing/2014/main" id="{90D0F023-01D3-B146-8A95-44FB1457E679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7;p51">
              <a:extLst>
                <a:ext uri="{FF2B5EF4-FFF2-40B4-BE49-F238E27FC236}">
                  <a16:creationId xmlns:a16="http://schemas.microsoft.com/office/drawing/2014/main" id="{FC915627-C637-9C41-9D9D-AB7660516CC7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8;p51">
              <a:extLst>
                <a:ext uri="{FF2B5EF4-FFF2-40B4-BE49-F238E27FC236}">
                  <a16:creationId xmlns:a16="http://schemas.microsoft.com/office/drawing/2014/main" id="{423D1C7F-025C-6E4D-84FB-0D26C42A9B42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849ACC-5B2E-496F-995D-125C61B6BBB5}"/>
              </a:ext>
            </a:extLst>
          </p:cNvPr>
          <p:cNvSpPr txBox="1"/>
          <p:nvPr/>
        </p:nvSpPr>
        <p:spPr>
          <a:xfrm>
            <a:off x="4205146" y="916045"/>
            <a:ext cx="738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DCSS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37E3-83FC-4847-9BFA-5F56FC5D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A1B3A-1D02-254F-A27A-C7D2FB23C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Collected requirements</a:t>
            </a:r>
          </a:p>
          <a:p>
            <a:endParaRPr lang="en-US" sz="2000"/>
          </a:p>
          <a:p>
            <a:r>
              <a:rPr lang="en-US" sz="2000"/>
              <a:t>Held vendor demos</a:t>
            </a:r>
          </a:p>
          <a:p>
            <a:endParaRPr lang="en-US" sz="2000"/>
          </a:p>
          <a:p>
            <a:r>
              <a:rPr lang="en-US" sz="2000"/>
              <a:t>Selected top choices for further evaluation:</a:t>
            </a:r>
          </a:p>
          <a:p>
            <a:pPr lvl="1"/>
            <a:r>
              <a:rPr lang="en-US" sz="2000"/>
              <a:t>Input from peer institutions</a:t>
            </a:r>
          </a:p>
          <a:p>
            <a:pPr lvl="1"/>
            <a:r>
              <a:rPr lang="en-US" sz="2000"/>
              <a:t>Steering Committee and Evaluation team product demo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6EA4E-986D-A74C-A50E-4FF55381A9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983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775" y="329671"/>
            <a:ext cx="5718600" cy="503100"/>
          </a:xfrm>
        </p:spPr>
        <p:txBody>
          <a:bodyPr/>
          <a:lstStyle/>
          <a:p>
            <a:pPr algn="ctr"/>
            <a:r>
              <a:rPr lang="en-US"/>
              <a:t>Solutions Selected For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VMWare One</a:t>
            </a:r>
          </a:p>
          <a:p>
            <a:r>
              <a:rPr lang="en-US"/>
              <a:t>Single pane of glass</a:t>
            </a:r>
          </a:p>
          <a:p>
            <a:r>
              <a:rPr lang="en-US"/>
              <a:t>Most functionality of UEM solutions demoed</a:t>
            </a:r>
          </a:p>
          <a:p>
            <a:r>
              <a:rPr lang="en-US"/>
              <a:t>Highest ranked UEM by evaluation team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Intune/</a:t>
            </a:r>
            <a:r>
              <a:rPr lang="en-US" err="1"/>
              <a:t>Jamf</a:t>
            </a:r>
            <a:endParaRPr lang="en-US"/>
          </a:p>
          <a:p>
            <a:r>
              <a:rPr lang="en-US"/>
              <a:t>Combined solution</a:t>
            </a:r>
          </a:p>
          <a:p>
            <a:r>
              <a:rPr lang="en-US"/>
              <a:t>Attractive licensing model</a:t>
            </a:r>
          </a:p>
          <a:p>
            <a:r>
              <a:rPr lang="en-US" err="1"/>
              <a:t>Jamf</a:t>
            </a:r>
            <a:r>
              <a:rPr lang="en-US"/>
              <a:t> Pro is the gold standard for Apple product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629" y="1044376"/>
            <a:ext cx="1617913" cy="1076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162" y="1155534"/>
            <a:ext cx="1930980" cy="965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500" y="1155534"/>
            <a:ext cx="1205662" cy="96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5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37E3-83FC-4847-9BFA-5F56FC5D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A1B3A-1D02-254F-A27A-C7D2FB23C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Identify what peer institutions use and talk about their experience.</a:t>
            </a:r>
          </a:p>
          <a:p>
            <a:endParaRPr lang="en-US" sz="2000"/>
          </a:p>
          <a:p>
            <a:r>
              <a:rPr lang="en-US" sz="2000"/>
              <a:t>Hands-on test lab to compare management of top choices for further evaluation:</a:t>
            </a:r>
          </a:p>
          <a:p>
            <a:pPr lvl="1"/>
            <a:r>
              <a:rPr lang="en-US" sz="2000"/>
              <a:t>VMWare Workspace One</a:t>
            </a:r>
          </a:p>
          <a:p>
            <a:pPr lvl="1"/>
            <a:r>
              <a:rPr lang="en-US" sz="2000"/>
              <a:t>Intune + JAMF</a:t>
            </a:r>
          </a:p>
          <a:p>
            <a:pPr lvl="1"/>
            <a:endParaRPr lang="en-US" sz="2000"/>
          </a:p>
          <a:p>
            <a:r>
              <a:rPr lang="en-US" sz="2000"/>
              <a:t>Test plan run-through on sandbox instances of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6EA4E-986D-A74C-A50E-4FF55381A9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220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Recommendation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Peer institution reviews</a:t>
            </a:r>
          </a:p>
          <a:p>
            <a:r>
              <a:rPr lang="en-US"/>
              <a:t>Product test lab feedback</a:t>
            </a:r>
          </a:p>
          <a:p>
            <a:r>
              <a:rPr lang="en-US"/>
              <a:t>Internal test plans</a:t>
            </a:r>
          </a:p>
          <a:p>
            <a:r>
              <a:rPr lang="en-US"/>
              <a:t>Cost analysis</a:t>
            </a:r>
          </a:p>
          <a:p>
            <a:r>
              <a:rPr lang="en-US"/>
              <a:t>Deliver report to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7038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EE5E-A2A9-D84D-97BA-8A7530AC0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3E2C2-D91E-7343-832F-807CEA4BDE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Targeting mid to late March for hands-on test lab.</a:t>
            </a:r>
          </a:p>
          <a:p>
            <a:endParaRPr lang="en-US"/>
          </a:p>
          <a:p>
            <a:r>
              <a:rPr lang="en-US"/>
              <a:t>Hands-on test lab for 2-3 weeks</a:t>
            </a:r>
          </a:p>
          <a:p>
            <a:endParaRPr lang="en-US"/>
          </a:p>
          <a:p>
            <a:r>
              <a:rPr lang="en-US"/>
              <a:t>Due date for a recommendation still being determined.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A9D9A-0FBA-5B4F-9D60-5205286A49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165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333AE-D8EB-A040-9551-0D97414D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2524F-D51E-8E4A-B025-B900301BB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Chance to use the recommended solution.</a:t>
            </a:r>
          </a:p>
          <a:p>
            <a:endParaRPr lang="en-US" sz="2000"/>
          </a:p>
          <a:p>
            <a:r>
              <a:rPr lang="en-US" sz="2000"/>
              <a:t>Will have departments submit profiles to ensure mix of device coverage</a:t>
            </a:r>
          </a:p>
          <a:p>
            <a:endParaRPr lang="en-US" sz="2000"/>
          </a:p>
          <a:p>
            <a:r>
              <a:rPr lang="en-US" sz="2000"/>
              <a:t>Selected departments from pilot will provide data to be measured before and after pilot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8EB92-A569-114E-9721-FA533F49C1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712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8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B2FF"/>
                </a:solidFill>
              </a:rPr>
              <a:t>Thanks!</a:t>
            </a:r>
            <a:endParaRPr sz="9600">
              <a:solidFill>
                <a:srgbClr val="00B2FF"/>
              </a:solidFill>
            </a:endParaRPr>
          </a:p>
        </p:txBody>
      </p:sp>
      <p:sp>
        <p:nvSpPr>
          <p:cNvPr id="466" name="Google Shape;466;p48"/>
          <p:cNvSpPr txBox="1">
            <a:spLocks noGrp="1"/>
          </p:cNvSpPr>
          <p:nvPr>
            <p:ph type="subTitle" idx="1"/>
          </p:nvPr>
        </p:nvSpPr>
        <p:spPr>
          <a:xfrm>
            <a:off x="876825" y="2620685"/>
            <a:ext cx="43341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Any questions?</a:t>
            </a:r>
            <a:endParaRPr sz="2400" b="1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Matt Poor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mpoor@vt.edu</a:t>
            </a:r>
            <a:endParaRPr lang="en-US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4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9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73" name="Google Shape;473;p49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n" sz="1800"/>
              <a:t>Presentation template by </a:t>
            </a:r>
            <a:r>
              <a:rPr lang="en" sz="1800" u="sng">
                <a:hlinkClick r:id="rId4"/>
              </a:rPr>
              <a:t>SlidesCarnival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➜"/>
            </a:pPr>
            <a:r>
              <a:rPr lang="en" sz="1800">
                <a:solidFill>
                  <a:schemeClr val="lt1"/>
                </a:solidFill>
              </a:rPr>
              <a:t>Photographs by </a:t>
            </a:r>
            <a:r>
              <a:rPr lang="en" sz="1800" u="sng">
                <a:solidFill>
                  <a:schemeClr val="lt1"/>
                </a:solidFill>
                <a:hlinkClick r:id="rId5"/>
              </a:rPr>
              <a:t>Death to the Stock Photo</a:t>
            </a:r>
            <a:r>
              <a:rPr lang="en" sz="1800">
                <a:solidFill>
                  <a:schemeClr val="lt1"/>
                </a:solidFill>
              </a:rPr>
              <a:t> (</a:t>
            </a:r>
            <a:r>
              <a:rPr lang="en" sz="1800" u="sng">
                <a:solidFill>
                  <a:schemeClr val="lt1"/>
                </a:solidFill>
                <a:hlinkClick r:id="rId6"/>
              </a:rPr>
              <a:t>license</a:t>
            </a:r>
            <a:r>
              <a:rPr lang="en" sz="1800">
                <a:solidFill>
                  <a:schemeClr val="lt1"/>
                </a:solidFill>
              </a:rPr>
              <a:t>)</a:t>
            </a:r>
            <a:endParaRPr sz="1800"/>
          </a:p>
        </p:txBody>
      </p:sp>
      <p:sp>
        <p:nvSpPr>
          <p:cNvPr id="474" name="Google Shape;474;p49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>
            <a:off x="0" y="0"/>
            <a:ext cx="9144000" cy="5169000"/>
          </a:xfrm>
          <a:prstGeom prst="rect">
            <a:avLst/>
          </a:prstGeom>
          <a:solidFill>
            <a:srgbClr val="FFFFFF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00B2FF"/>
                </a:solidFill>
              </a:rPr>
              <a:t>Hi!</a:t>
            </a:r>
            <a:endParaRPr sz="5400">
              <a:solidFill>
                <a:srgbClr val="00B2FF"/>
              </a:solidFill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876825" y="2688925"/>
            <a:ext cx="31734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Matt Poor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System Administrator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IT Experience &amp; Engagement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Division of 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38;p25">
            <a:extLst>
              <a:ext uri="{FF2B5EF4-FFF2-40B4-BE49-F238E27FC236}">
                <a16:creationId xmlns:a16="http://schemas.microsoft.com/office/drawing/2014/main" id="{461F876B-E107-E442-9775-ECF3D6BA1383}"/>
              </a:ext>
            </a:extLst>
          </p:cNvPr>
          <p:cNvSpPr txBox="1">
            <a:spLocks/>
          </p:cNvSpPr>
          <p:nvPr/>
        </p:nvSpPr>
        <p:spPr>
          <a:xfrm>
            <a:off x="4927050" y="2688925"/>
            <a:ext cx="3173400" cy="2444700"/>
          </a:xfrm>
          <a:prstGeom prst="rect">
            <a:avLst/>
          </a:prstGeom>
          <a:solidFill>
            <a:srgbClr val="00B2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Carol Hurley</a:t>
            </a:r>
          </a:p>
          <a:p>
            <a:pPr>
              <a:buClr>
                <a:schemeClr val="dk1"/>
              </a:buClr>
              <a:buSzPts val="1100"/>
            </a:pPr>
            <a:r>
              <a:rPr lang="en-US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Assoc. Dir. FASTR</a:t>
            </a:r>
          </a:p>
          <a:p>
            <a:pPr>
              <a:buClr>
                <a:schemeClr val="dk1"/>
              </a:buClr>
              <a:buSzPts val="1100"/>
            </a:pPr>
            <a:r>
              <a:rPr lang="en-US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IT Experience &amp; Engagement</a:t>
            </a:r>
          </a:p>
          <a:p>
            <a:pPr>
              <a:buClr>
                <a:schemeClr val="dk1"/>
              </a:buClr>
              <a:buSzPts val="1100"/>
            </a:pPr>
            <a:r>
              <a:rPr lang="en-US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Division of IT</a:t>
            </a:r>
          </a:p>
          <a:p>
            <a:pPr>
              <a:buClr>
                <a:schemeClr val="dk1"/>
              </a:buClr>
              <a:buSzPts val="1100"/>
            </a:pPr>
            <a:endParaRPr lang="en-US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>
              <a:buClr>
                <a:schemeClr val="dk1"/>
              </a:buClr>
              <a:buSzPts val="1100"/>
            </a:pPr>
            <a:endParaRPr lang="en-US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en-US"/>
              <a:t>What is UEM?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endParaRPr lang="en-US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r>
              <a:rPr lang="en-US"/>
              <a:t>About the project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➜"/>
            </a:pPr>
            <a:endParaRPr lang="en-US"/>
          </a:p>
          <a:p>
            <a:r>
              <a:rPr lang="en-US"/>
              <a:t>Project updates and next steps</a:t>
            </a:r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morning’s presentation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000"/>
              <a:t>Configure, manage, and monitor devices of different types.</a:t>
            </a:r>
          </a:p>
          <a:p>
            <a:pPr marL="0" indent="0">
              <a:buNone/>
            </a:pPr>
            <a:endParaRPr lang="en-US" sz="2000"/>
          </a:p>
          <a:p>
            <a:pPr marL="342900" indent="-342900"/>
            <a:r>
              <a:rPr lang="en-US" sz="2000"/>
              <a:t>Technically apply critical security controls through device policy</a:t>
            </a:r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Unified Endpoint Management?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11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000"/>
              <a:t>‘Imaging’ computers won’t be viable without UEM in future </a:t>
            </a:r>
          </a:p>
          <a:p>
            <a:pPr marL="342900" indent="-342900"/>
            <a:endParaRPr lang="en-US" sz="2000"/>
          </a:p>
          <a:p>
            <a:pPr marL="342900" indent="-342900"/>
            <a:r>
              <a:rPr lang="en-US" sz="2000"/>
              <a:t>Have ability to secure devices remotely by technical application of critical security controls</a:t>
            </a:r>
          </a:p>
          <a:p>
            <a:pPr marL="342900" indent="-342900"/>
            <a:endParaRPr lang="en-US" sz="2000"/>
          </a:p>
          <a:p>
            <a:pPr marL="342900" indent="-342900"/>
            <a:r>
              <a:rPr lang="en-US" sz="2000"/>
              <a:t>Increased scale of devices to manage, traveling employees, classrooms/labs</a:t>
            </a:r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is UEM needed?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201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2000"/>
              <a:t>No central service currently offered to manage/secure mobile devices and less featureful service for managing MacOS</a:t>
            </a:r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is UEM needed?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42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37E3-83FC-4847-9BFA-5F56FC5D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the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A1B3A-1D02-254F-A27A-C7D2FB23C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Sponsored by VP for IT, VP for Faculty Affairs, and ITEE’s Exec. Dir.</a:t>
            </a:r>
          </a:p>
          <a:p>
            <a:endParaRPr lang="en-US" sz="2000"/>
          </a:p>
          <a:p>
            <a:r>
              <a:rPr lang="en-US" sz="2000"/>
              <a:t>Steering Committee with representation of departments from across VT</a:t>
            </a:r>
          </a:p>
          <a:p>
            <a:endParaRPr lang="en-US" sz="2000"/>
          </a:p>
          <a:p>
            <a:r>
              <a:rPr lang="en-US" sz="2000"/>
              <a:t>Technical evaluation team open to anyone interested!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6EA4E-986D-A74C-A50E-4FF55381A9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214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Pursue a UEM strategy by creating a UEM service to manage and secure </a:t>
            </a:r>
            <a:r>
              <a:rPr lang="en-US" u="sng"/>
              <a:t>university-owned/funded </a:t>
            </a:r>
            <a:r>
              <a:rPr lang="en-US"/>
              <a:t>devices.*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1800"/>
              <a:t>*Although university-owned/funded devices are in-scope, the project considers the capability to manage personally owned devices.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Goal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sldNum" idx="12"/>
          </p:nvPr>
        </p:nvSpPr>
        <p:spPr>
          <a:xfrm>
            <a:off x="852967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5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B215-ED77-6B4F-9F43-4BADEF57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EB5C0-D570-D74E-BA5C-64755951C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Define requirements</a:t>
            </a:r>
          </a:p>
          <a:p>
            <a:pPr lvl="1"/>
            <a:r>
              <a:rPr lang="en-US" sz="1800"/>
              <a:t>Steering committee will shape initial requirements</a:t>
            </a:r>
          </a:p>
          <a:p>
            <a:pPr lvl="1"/>
            <a:r>
              <a:rPr lang="en-US" sz="1800"/>
              <a:t>Meeting the most Critical Security Controls of the most devices</a:t>
            </a:r>
          </a:p>
          <a:p>
            <a:r>
              <a:rPr lang="en-US" sz="1800">
                <a:solidFill>
                  <a:schemeClr val="bg1"/>
                </a:solidFill>
              </a:rPr>
              <a:t>Evaluate, select, and acquire UEM solution according to requirements</a:t>
            </a:r>
          </a:p>
          <a:p>
            <a:r>
              <a:rPr lang="en-US" sz="1800"/>
              <a:t>Design a service blueprint and business model for UEM service</a:t>
            </a:r>
          </a:p>
          <a:p>
            <a:r>
              <a:rPr lang="en-US" sz="1800"/>
              <a:t>Implement pilot for limited number devices</a:t>
            </a:r>
          </a:p>
          <a:p>
            <a:pPr lvl="1"/>
            <a:r>
              <a:rPr lang="en-US" sz="1800"/>
              <a:t>University-funded/owned</a:t>
            </a:r>
          </a:p>
          <a:p>
            <a:r>
              <a:rPr lang="en-US" sz="1800"/>
              <a:t>Operationalize the UEM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12B42-770E-C64F-81B0-36CAB8A7E1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3159029"/>
      </p:ext>
    </p:extLst>
  </p:cSld>
  <p:clrMapOvr>
    <a:masterClrMapping/>
  </p:clrMapOvr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s xmlns="46c62935-673b-46ed-862a-e68898ff143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77B0B5DAD3794D9E1939C6F57552D6" ma:contentTypeVersion="12" ma:contentTypeDescription="Create a new document." ma:contentTypeScope="" ma:versionID="2c051a0f551543a2d4addaf2cb98b5b7">
  <xsd:schema xmlns:xsd="http://www.w3.org/2001/XMLSchema" xmlns:xs="http://www.w3.org/2001/XMLSchema" xmlns:p="http://schemas.microsoft.com/office/2006/metadata/properties" xmlns:ns2="b5c1d194-8aa2-48be-bb6b-dda183ea8d7c" xmlns:ns3="46c62935-673b-46ed-862a-e68898ff1430" targetNamespace="http://schemas.microsoft.com/office/2006/metadata/properties" ma:root="true" ma:fieldsID="00b358fa4cf968ee8a86fad831dcb048" ns2:_="" ns3:_="">
    <xsd:import namespace="b5c1d194-8aa2-48be-bb6b-dda183ea8d7c"/>
    <xsd:import namespace="46c62935-673b-46ed-862a-e68898ff1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Topic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1d194-8aa2-48be-bb6b-dda183ea8d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2935-673b-46ed-862a-e68898ff1430" elementFormDefault="qualified">
    <xsd:import namespace="http://schemas.microsoft.com/office/2006/documentManagement/types"/>
    <xsd:import namespace="http://schemas.microsoft.com/office/infopath/2007/PartnerControls"/>
    <xsd:element name="Topics" ma:index="12" nillable="true" ma:displayName="Topics" ma:internalName="Topics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900E44-DD1D-47B5-B062-3C9B54DBAB74}">
  <ds:schemaRefs>
    <ds:schemaRef ds:uri="http://schemas.microsoft.com/office/2006/metadata/properties"/>
    <ds:schemaRef ds:uri="http://schemas.microsoft.com/office/infopath/2007/PartnerControls"/>
    <ds:schemaRef ds:uri="46c62935-673b-46ed-862a-e68898ff1430"/>
  </ds:schemaRefs>
</ds:datastoreItem>
</file>

<file path=customXml/itemProps2.xml><?xml version="1.0" encoding="utf-8"?>
<ds:datastoreItem xmlns:ds="http://schemas.openxmlformats.org/officeDocument/2006/customXml" ds:itemID="{C87D9269-48F8-48C5-AF44-9BF602A9F4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1d194-8aa2-48be-bb6b-dda183ea8d7c"/>
    <ds:schemaRef ds:uri="46c62935-673b-46ed-862a-e68898ff1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E2380B-1615-4216-A0DD-1581408C41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17</Slides>
  <Notes>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Banquo template</vt:lpstr>
      <vt:lpstr>Banquo template</vt:lpstr>
      <vt:lpstr>Unified Endpoint Management (UEM) Project</vt:lpstr>
      <vt:lpstr>Hi!</vt:lpstr>
      <vt:lpstr>This morning’s presentation</vt:lpstr>
      <vt:lpstr>What is Unified Endpoint Management?</vt:lpstr>
      <vt:lpstr>Why is UEM needed?</vt:lpstr>
      <vt:lpstr>Why is UEM needed?</vt:lpstr>
      <vt:lpstr>About the Project</vt:lpstr>
      <vt:lpstr>Project Goal</vt:lpstr>
      <vt:lpstr>Primary activities</vt:lpstr>
      <vt:lpstr>Project Updates</vt:lpstr>
      <vt:lpstr>Solutions Selected For Testing</vt:lpstr>
      <vt:lpstr>Next steps</vt:lpstr>
      <vt:lpstr>Pilot Recommendation</vt:lpstr>
      <vt:lpstr>Timeline</vt:lpstr>
      <vt:lpstr>Pilot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Unified Endpoint Management (UEM) Project</dc:title>
  <cp:revision>2</cp:revision>
  <dcterms:modified xsi:type="dcterms:W3CDTF">2019-02-27T19:48:09Z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0x0101005077B0B5DAD3794D9E1939C6F57552D6</vt:lpwstr>
  </property>
</Properties>
</file>