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sldIdLst>
    <p:sldId id="263" r:id="rId5"/>
    <p:sldId id="257" r:id="rId6"/>
    <p:sldId id="258" r:id="rId7"/>
    <p:sldId id="259" r:id="rId8"/>
    <p:sldId id="260" r:id="rId9"/>
    <p:sldId id="261" r:id="rId10"/>
    <p:sldId id="262"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B839B6-D7FE-710A-65F0-44F2BABAA2D1}" v="1" dt="2019-02-27T18:56:35.972"/>
    <p1510:client id="{16447699-8404-4D1B-3C7F-ED9EE3E9DB48}" v="39" dt="2019-02-27T20:04:15.5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0AF939-D706-4C98-8F1A-3E9731E85AE8}" type="datetimeFigureOut">
              <a:rPr lang="en-US" smtClean="0"/>
              <a:t>2/27/2019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5D03AE-A812-41CD-ABC6-C0B0BA4FB857}" type="slidenum">
              <a:rPr lang="en-US" smtClean="0"/>
              <a:t>‹#›</a:t>
            </a:fld>
            <a:endParaRPr lang="en-US"/>
          </a:p>
        </p:txBody>
      </p:sp>
    </p:spTree>
    <p:extLst>
      <p:ext uri="{BB962C8B-B14F-4D97-AF65-F5344CB8AC3E}">
        <p14:creationId xmlns:p14="http://schemas.microsoft.com/office/powerpoint/2010/main" val="2275904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Presentation time limit is 10 minutes.</a:t>
            </a:r>
          </a:p>
        </p:txBody>
      </p:sp>
      <p:sp>
        <p:nvSpPr>
          <p:cNvPr id="4" name="Slide Number Placeholder 3"/>
          <p:cNvSpPr>
            <a:spLocks noGrp="1"/>
          </p:cNvSpPr>
          <p:nvPr>
            <p:ph type="sldNum" sz="quarter" idx="5"/>
          </p:nvPr>
        </p:nvSpPr>
        <p:spPr/>
        <p:txBody>
          <a:bodyPr/>
          <a:lstStyle/>
          <a:p>
            <a:fld id="{BB5D03AE-A812-41CD-ABC6-C0B0BA4FB857}" type="slidenum">
              <a:rPr lang="en-US" smtClean="0"/>
              <a:t>2</a:t>
            </a:fld>
            <a:endParaRPr lang="en-US"/>
          </a:p>
        </p:txBody>
      </p:sp>
    </p:spTree>
    <p:extLst>
      <p:ext uri="{BB962C8B-B14F-4D97-AF65-F5344CB8AC3E}">
        <p14:creationId xmlns:p14="http://schemas.microsoft.com/office/powerpoint/2010/main" val="2033624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Presentation time limit is 10 minutes.</a:t>
            </a:r>
          </a:p>
        </p:txBody>
      </p:sp>
      <p:sp>
        <p:nvSpPr>
          <p:cNvPr id="4" name="Slide Number Placeholder 3"/>
          <p:cNvSpPr>
            <a:spLocks noGrp="1"/>
          </p:cNvSpPr>
          <p:nvPr>
            <p:ph type="sldNum" sz="quarter" idx="5"/>
          </p:nvPr>
        </p:nvSpPr>
        <p:spPr/>
        <p:txBody>
          <a:bodyPr/>
          <a:lstStyle/>
          <a:p>
            <a:fld id="{BB5D03AE-A812-41CD-ABC6-C0B0BA4FB857}" type="slidenum">
              <a:rPr lang="en-US" smtClean="0"/>
              <a:t>3</a:t>
            </a:fld>
            <a:endParaRPr lang="en-US"/>
          </a:p>
        </p:txBody>
      </p:sp>
    </p:spTree>
    <p:extLst>
      <p:ext uri="{BB962C8B-B14F-4D97-AF65-F5344CB8AC3E}">
        <p14:creationId xmlns:p14="http://schemas.microsoft.com/office/powerpoint/2010/main" val="689411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Presentation time limit is 10 minutes.</a:t>
            </a:r>
          </a:p>
        </p:txBody>
      </p:sp>
      <p:sp>
        <p:nvSpPr>
          <p:cNvPr id="4" name="Slide Number Placeholder 3"/>
          <p:cNvSpPr>
            <a:spLocks noGrp="1"/>
          </p:cNvSpPr>
          <p:nvPr>
            <p:ph type="sldNum" sz="quarter" idx="5"/>
          </p:nvPr>
        </p:nvSpPr>
        <p:spPr/>
        <p:txBody>
          <a:bodyPr/>
          <a:lstStyle/>
          <a:p>
            <a:fld id="{BB5D03AE-A812-41CD-ABC6-C0B0BA4FB857}" type="slidenum">
              <a:rPr lang="en-US" smtClean="0"/>
              <a:t>4</a:t>
            </a:fld>
            <a:endParaRPr lang="en-US"/>
          </a:p>
        </p:txBody>
      </p:sp>
    </p:spTree>
    <p:extLst>
      <p:ext uri="{BB962C8B-B14F-4D97-AF65-F5344CB8AC3E}">
        <p14:creationId xmlns:p14="http://schemas.microsoft.com/office/powerpoint/2010/main" val="348827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Presentation time limit is 10 minutes.</a:t>
            </a:r>
          </a:p>
        </p:txBody>
      </p:sp>
      <p:sp>
        <p:nvSpPr>
          <p:cNvPr id="4" name="Slide Number Placeholder 3"/>
          <p:cNvSpPr>
            <a:spLocks noGrp="1"/>
          </p:cNvSpPr>
          <p:nvPr>
            <p:ph type="sldNum" sz="quarter" idx="5"/>
          </p:nvPr>
        </p:nvSpPr>
        <p:spPr/>
        <p:txBody>
          <a:bodyPr/>
          <a:lstStyle/>
          <a:p>
            <a:fld id="{BB5D03AE-A812-41CD-ABC6-C0B0BA4FB857}" type="slidenum">
              <a:rPr lang="en-US" smtClean="0"/>
              <a:t>5</a:t>
            </a:fld>
            <a:endParaRPr lang="en-US"/>
          </a:p>
        </p:txBody>
      </p:sp>
    </p:spTree>
    <p:extLst>
      <p:ext uri="{BB962C8B-B14F-4D97-AF65-F5344CB8AC3E}">
        <p14:creationId xmlns:p14="http://schemas.microsoft.com/office/powerpoint/2010/main" val="4006642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Presentation time limit is 10 minutes.</a:t>
            </a:r>
          </a:p>
        </p:txBody>
      </p:sp>
      <p:sp>
        <p:nvSpPr>
          <p:cNvPr id="4" name="Slide Number Placeholder 3"/>
          <p:cNvSpPr>
            <a:spLocks noGrp="1"/>
          </p:cNvSpPr>
          <p:nvPr>
            <p:ph type="sldNum" sz="quarter" idx="5"/>
          </p:nvPr>
        </p:nvSpPr>
        <p:spPr/>
        <p:txBody>
          <a:bodyPr/>
          <a:lstStyle/>
          <a:p>
            <a:fld id="{BB5D03AE-A812-41CD-ABC6-C0B0BA4FB857}" type="slidenum">
              <a:rPr lang="en-US" smtClean="0"/>
              <a:t>6</a:t>
            </a:fld>
            <a:endParaRPr lang="en-US"/>
          </a:p>
        </p:txBody>
      </p:sp>
    </p:spTree>
    <p:extLst>
      <p:ext uri="{BB962C8B-B14F-4D97-AF65-F5344CB8AC3E}">
        <p14:creationId xmlns:p14="http://schemas.microsoft.com/office/powerpoint/2010/main" val="1548007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Presentation time limit is 10 minutes.</a:t>
            </a:r>
          </a:p>
        </p:txBody>
      </p:sp>
      <p:sp>
        <p:nvSpPr>
          <p:cNvPr id="4" name="Slide Number Placeholder 3"/>
          <p:cNvSpPr>
            <a:spLocks noGrp="1"/>
          </p:cNvSpPr>
          <p:nvPr>
            <p:ph type="sldNum" sz="quarter" idx="5"/>
          </p:nvPr>
        </p:nvSpPr>
        <p:spPr/>
        <p:txBody>
          <a:bodyPr/>
          <a:lstStyle/>
          <a:p>
            <a:fld id="{BB5D03AE-A812-41CD-ABC6-C0B0BA4FB857}" type="slidenum">
              <a:rPr lang="en-US" smtClean="0"/>
              <a:t>7</a:t>
            </a:fld>
            <a:endParaRPr lang="en-US"/>
          </a:p>
        </p:txBody>
      </p:sp>
    </p:spTree>
    <p:extLst>
      <p:ext uri="{BB962C8B-B14F-4D97-AF65-F5344CB8AC3E}">
        <p14:creationId xmlns:p14="http://schemas.microsoft.com/office/powerpoint/2010/main" val="3459783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2/27/2019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2/27/2019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2/27/2019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29DE7B6-DC7C-4BA1-B406-EDDA0C0A3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
            <a:ext cx="7537704"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5189620" y="1306071"/>
            <a:ext cx="5478379" cy="2663407"/>
          </a:xfrm>
        </p:spPr>
        <p:txBody>
          <a:bodyPr>
            <a:normAutofit/>
          </a:bodyPr>
          <a:lstStyle/>
          <a:p>
            <a:pPr algn="l"/>
            <a:r>
              <a:rPr lang="en-US" sz="5400" dirty="0">
                <a:solidFill>
                  <a:schemeClr val="bg1"/>
                </a:solidFill>
              </a:rPr>
              <a:t>Spear Phishing Awareness</a:t>
            </a:r>
            <a:endParaRPr lang="en-US" dirty="0">
              <a:solidFill>
                <a:schemeClr val="bg1"/>
              </a:solidFill>
            </a:endParaRPr>
          </a:p>
        </p:txBody>
      </p:sp>
      <p:sp>
        <p:nvSpPr>
          <p:cNvPr id="3" name="Subtitle 2"/>
          <p:cNvSpPr>
            <a:spLocks noGrp="1"/>
          </p:cNvSpPr>
          <p:nvPr>
            <p:ph type="subTitle" idx="1"/>
          </p:nvPr>
        </p:nvSpPr>
        <p:spPr>
          <a:xfrm>
            <a:off x="5189620" y="4106004"/>
            <a:ext cx="5478380" cy="1860883"/>
          </a:xfrm>
        </p:spPr>
        <p:txBody>
          <a:bodyPr vert="horz" lIns="91440" tIns="45720" rIns="91440" bIns="45720" rtlCol="0" anchor="t">
            <a:normAutofit/>
          </a:bodyPr>
          <a:lstStyle/>
          <a:p>
            <a:pPr algn="l"/>
            <a:endParaRPr lang="en-US" dirty="0">
              <a:solidFill>
                <a:srgbClr val="FFFFFF"/>
              </a:solidFill>
            </a:endParaRPr>
          </a:p>
          <a:p>
            <a:pPr algn="l"/>
            <a:r>
              <a:rPr lang="en-US" dirty="0">
                <a:solidFill>
                  <a:srgbClr val="FFFFFF"/>
                </a:solidFill>
              </a:rPr>
              <a:t>DCSS Spring 2019</a:t>
            </a:r>
            <a:endParaRPr lang="en-US" dirty="0"/>
          </a:p>
          <a:p>
            <a:pPr algn="l"/>
            <a:r>
              <a:rPr lang="en-US" dirty="0">
                <a:solidFill>
                  <a:srgbClr val="FFFFFF"/>
                </a:solidFill>
                <a:cs typeface="Calibri"/>
              </a:rPr>
              <a:t>Marc DeBonis</a:t>
            </a:r>
          </a:p>
          <a:p>
            <a:pPr algn="l"/>
            <a:r>
              <a:rPr lang="en-US" dirty="0">
                <a:solidFill>
                  <a:srgbClr val="FFFFFF"/>
                </a:solidFill>
                <a:cs typeface="Calibri"/>
              </a:rPr>
              <a:t>V1.0</a:t>
            </a:r>
          </a:p>
          <a:p>
            <a:pPr algn="l"/>
            <a:endParaRPr lang="en-US">
              <a:solidFill>
                <a:srgbClr val="FFFFFF"/>
              </a:solidFill>
            </a:endParaRPr>
          </a:p>
          <a:p>
            <a:pPr algn="l"/>
            <a:endParaRPr lang="en-US">
              <a:solidFill>
                <a:srgbClr val="FFFFFF"/>
              </a:solidFill>
            </a:endParaRPr>
          </a:p>
        </p:txBody>
      </p:sp>
      <p:pic>
        <p:nvPicPr>
          <p:cNvPr id="5" name="Picture 4">
            <a:extLst>
              <a:ext uri="{FF2B5EF4-FFF2-40B4-BE49-F238E27FC236}">
                <a16:creationId xmlns:a16="http://schemas.microsoft.com/office/drawing/2014/main" id="{4B270A28-203E-4136-A542-A43A99C3F9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498" y="3116596"/>
            <a:ext cx="3506380" cy="624806"/>
          </a:xfrm>
          <a:prstGeom prst="rect">
            <a:avLst/>
          </a:prstGeom>
        </p:spPr>
      </p:pic>
    </p:spTree>
    <p:extLst>
      <p:ext uri="{BB962C8B-B14F-4D97-AF65-F5344CB8AC3E}">
        <p14:creationId xmlns:p14="http://schemas.microsoft.com/office/powerpoint/2010/main" val="2629416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18A5C4-AC14-4EAE-9380-07C3C1AA12AC}"/>
              </a:ext>
            </a:extLst>
          </p:cNvPr>
          <p:cNvSpPr>
            <a:spLocks noGrp="1"/>
          </p:cNvSpPr>
          <p:nvPr>
            <p:ph type="title"/>
          </p:nvPr>
        </p:nvSpPr>
        <p:spPr>
          <a:xfrm>
            <a:off x="838200" y="963877"/>
            <a:ext cx="3494362" cy="1226926"/>
          </a:xfrm>
        </p:spPr>
        <p:txBody>
          <a:bodyPr>
            <a:normAutofit fontScale="90000"/>
          </a:bodyPr>
          <a:lstStyle/>
          <a:p>
            <a:pPr algn="ctr"/>
            <a:r>
              <a:rPr lang="en-US" dirty="0">
                <a:solidFill>
                  <a:schemeClr val="accent1"/>
                </a:solidFill>
                <a:cs typeface="Calibri Light"/>
              </a:rPr>
              <a:t>Obligatory</a:t>
            </a:r>
            <a:br>
              <a:rPr lang="en-US" dirty="0">
                <a:solidFill>
                  <a:schemeClr val="accent1"/>
                </a:solidFill>
                <a:cs typeface="Calibri Light"/>
              </a:rPr>
            </a:br>
            <a:r>
              <a:rPr lang="en-US" dirty="0">
                <a:solidFill>
                  <a:schemeClr val="accent1"/>
                </a:solidFill>
                <a:cs typeface="Calibri Light"/>
              </a:rPr>
              <a:t>Wikipedia</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AE48AB1-4145-4C1A-B120-470EAB55BA5F}"/>
              </a:ext>
            </a:extLst>
          </p:cNvPr>
          <p:cNvSpPr>
            <a:spLocks noGrp="1"/>
          </p:cNvSpPr>
          <p:nvPr>
            <p:ph idx="1"/>
          </p:nvPr>
        </p:nvSpPr>
        <p:spPr>
          <a:xfrm>
            <a:off x="4976031" y="445717"/>
            <a:ext cx="6377769" cy="5966566"/>
          </a:xfrm>
        </p:spPr>
        <p:txBody>
          <a:bodyPr anchor="ctr">
            <a:normAutofit fontScale="92500" lnSpcReduction="20000"/>
          </a:bodyPr>
          <a:lstStyle/>
          <a:p>
            <a:r>
              <a:rPr lang="en-US" sz="2200" b="1" dirty="0"/>
              <a:t>Phishing</a:t>
            </a:r>
            <a:r>
              <a:rPr lang="en-US" sz="2200" dirty="0"/>
              <a:t> is the fraudulent attempt to obtain sensitive information such as usernames, passwords and credit card details by disguising as a trustworthy entity in an electronic communication. Typically carried out by email spoofing or instant messaging, it often directs users to enter personal information at a fake website, the look and feel of which are identical to the legitimate site.</a:t>
            </a:r>
            <a:endParaRPr lang="en-US" sz="2200" baseline="30000" dirty="0">
              <a:cs typeface="Calibri"/>
            </a:endParaRPr>
          </a:p>
          <a:p>
            <a:pPr lvl="1"/>
            <a:r>
              <a:rPr lang="en-US" sz="1800" dirty="0"/>
              <a:t>Phishing is an example of social engineering techniques being used to deceive users. Users are often lured by communications purporting to be from trusted parties such as social web sites, auction sites, banks, online payment processors or IT administrators.</a:t>
            </a:r>
            <a:endParaRPr lang="en-US" sz="1800" baseline="30000" dirty="0">
              <a:cs typeface="Calibri"/>
            </a:endParaRPr>
          </a:p>
          <a:p>
            <a:pPr lvl="1"/>
            <a:r>
              <a:rPr lang="en-US" sz="1800" dirty="0"/>
              <a:t>Attempts to deal with phishing incidents include legislation, </a:t>
            </a:r>
            <a:r>
              <a:rPr lang="en-US" sz="1800" b="1" i="1" dirty="0"/>
              <a:t>user training, public awareness, and technical security measures</a:t>
            </a:r>
            <a:r>
              <a:rPr lang="en-US" sz="1800" dirty="0"/>
              <a:t> — because phishing attacks also often exploit weaknesses in current web security.</a:t>
            </a:r>
            <a:endParaRPr lang="en-US" sz="1800" dirty="0">
              <a:cs typeface="Calibri"/>
            </a:endParaRPr>
          </a:p>
          <a:p>
            <a:pPr lvl="1"/>
            <a:r>
              <a:rPr lang="en-US" sz="1800" dirty="0">
                <a:cs typeface="Calibri"/>
              </a:rPr>
              <a:t>Phishing attempts directed at specific individuals or companies have been termed </a:t>
            </a:r>
            <a:r>
              <a:rPr lang="en-US" sz="1800" b="1" dirty="0">
                <a:cs typeface="Calibri"/>
              </a:rPr>
              <a:t>spear phishing</a:t>
            </a:r>
            <a:r>
              <a:rPr lang="en-US" sz="1800" dirty="0">
                <a:cs typeface="Calibri"/>
              </a:rPr>
              <a:t>. In contrast to bulk phishing, spear phishing attackers often gather and use personal information about their target to increase their probability of success.</a:t>
            </a:r>
          </a:p>
          <a:p>
            <a:pPr lvl="1"/>
            <a:r>
              <a:rPr lang="en-US" sz="1800" dirty="0">
                <a:cs typeface="Calibri"/>
              </a:rPr>
              <a:t>The term </a:t>
            </a:r>
            <a:r>
              <a:rPr lang="en-US" sz="1800" b="1" dirty="0">
                <a:cs typeface="Calibri"/>
              </a:rPr>
              <a:t>whaling</a:t>
            </a:r>
            <a:r>
              <a:rPr lang="en-US" sz="1800" dirty="0">
                <a:cs typeface="Calibri"/>
              </a:rPr>
              <a:t> has been coined for spear phishing attacks directed specifically at senior executives and other high-profile targets. In these cases, the content will be crafted to target an upper manager and the person's role in the company. The content of a whaling attack email may be an executive issue such as a subpoena or customer complaint.</a:t>
            </a:r>
          </a:p>
          <a:p>
            <a:endParaRPr lang="en-US" sz="2200" dirty="0">
              <a:cs typeface="Calibri"/>
            </a:endParaRPr>
          </a:p>
        </p:txBody>
      </p:sp>
      <p:pic>
        <p:nvPicPr>
          <p:cNvPr id="4" name="Picture 4" descr="A picture containing text&#10;&#10;Description generated with very high confidence">
            <a:extLst>
              <a:ext uri="{FF2B5EF4-FFF2-40B4-BE49-F238E27FC236}">
                <a16:creationId xmlns:a16="http://schemas.microsoft.com/office/drawing/2014/main" id="{BEFF33B6-14BD-4750-BE59-5434A05238A2}"/>
              </a:ext>
            </a:extLst>
          </p:cNvPr>
          <p:cNvPicPr>
            <a:picLocks noChangeAspect="1"/>
          </p:cNvPicPr>
          <p:nvPr/>
        </p:nvPicPr>
        <p:blipFill>
          <a:blip r:embed="rId3"/>
          <a:stretch>
            <a:fillRect/>
          </a:stretch>
        </p:blipFill>
        <p:spPr>
          <a:xfrm>
            <a:off x="601980" y="2627376"/>
            <a:ext cx="3904785" cy="2192775"/>
          </a:xfrm>
          <a:prstGeom prst="rect">
            <a:avLst/>
          </a:prstGeom>
        </p:spPr>
      </p:pic>
    </p:spTree>
    <p:extLst>
      <p:ext uri="{BB962C8B-B14F-4D97-AF65-F5344CB8AC3E}">
        <p14:creationId xmlns:p14="http://schemas.microsoft.com/office/powerpoint/2010/main" val="115843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18A5C4-AC14-4EAE-9380-07C3C1AA12AC}"/>
              </a:ext>
            </a:extLst>
          </p:cNvPr>
          <p:cNvSpPr>
            <a:spLocks noGrp="1"/>
          </p:cNvSpPr>
          <p:nvPr>
            <p:ph type="title"/>
          </p:nvPr>
        </p:nvSpPr>
        <p:spPr>
          <a:xfrm>
            <a:off x="838200" y="1161997"/>
            <a:ext cx="3494362" cy="1226926"/>
          </a:xfrm>
        </p:spPr>
        <p:txBody>
          <a:bodyPr>
            <a:normAutofit fontScale="90000"/>
          </a:bodyPr>
          <a:lstStyle/>
          <a:p>
            <a:pPr algn="ctr"/>
            <a:r>
              <a:rPr lang="en-US" dirty="0">
                <a:solidFill>
                  <a:schemeClr val="accent1"/>
                </a:solidFill>
                <a:cs typeface="Calibri Light"/>
              </a:rPr>
              <a:t>Public awareness/ </a:t>
            </a:r>
            <a:br>
              <a:rPr lang="en-US" dirty="0">
                <a:solidFill>
                  <a:schemeClr val="accent1"/>
                </a:solidFill>
                <a:cs typeface="Calibri Light"/>
              </a:rPr>
            </a:br>
            <a:r>
              <a:rPr lang="en-US" dirty="0">
                <a:solidFill>
                  <a:schemeClr val="accent1"/>
                </a:solidFill>
                <a:cs typeface="Calibri Light"/>
              </a:rPr>
              <a:t>User Training</a:t>
            </a:r>
            <a:br>
              <a:rPr lang="en-US" dirty="0"/>
            </a:br>
            <a:endParaRPr lang="en-US" dirty="0">
              <a:solidFill>
                <a:schemeClr val="accent1"/>
              </a:solidFill>
              <a:cs typeface="Calibri Light"/>
            </a:endParaRP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AE48AB1-4145-4C1A-B120-470EAB55BA5F}"/>
              </a:ext>
            </a:extLst>
          </p:cNvPr>
          <p:cNvSpPr>
            <a:spLocks noGrp="1"/>
          </p:cNvSpPr>
          <p:nvPr>
            <p:ph idx="1"/>
          </p:nvPr>
        </p:nvSpPr>
        <p:spPr>
          <a:xfrm>
            <a:off x="4976031" y="2510737"/>
            <a:ext cx="6377769" cy="3901546"/>
          </a:xfrm>
        </p:spPr>
        <p:txBody>
          <a:bodyPr anchor="ctr">
            <a:normAutofit lnSpcReduction="10000"/>
          </a:bodyPr>
          <a:lstStyle/>
          <a:p>
            <a:r>
              <a:rPr lang="en-US" sz="2200" dirty="0"/>
              <a:t>Public Awareness</a:t>
            </a:r>
            <a:endParaRPr lang="en-US" sz="2200" baseline="30000" dirty="0">
              <a:cs typeface="Calibri"/>
            </a:endParaRPr>
          </a:p>
          <a:p>
            <a:pPr lvl="1"/>
            <a:r>
              <a:rPr lang="en-US" sz="1800" dirty="0">
                <a:cs typeface="Calibri"/>
              </a:rPr>
              <a:t>Tech support posting 2/8</a:t>
            </a:r>
            <a:endParaRPr lang="en-US" sz="1800" b="1" dirty="0">
              <a:cs typeface="Calibri"/>
            </a:endParaRPr>
          </a:p>
          <a:p>
            <a:pPr lvl="1"/>
            <a:r>
              <a:rPr lang="en-US" sz="1800" dirty="0">
                <a:cs typeface="Calibri"/>
              </a:rPr>
              <a:t>Microsoft Users Group 2/14</a:t>
            </a:r>
          </a:p>
          <a:p>
            <a:pPr lvl="1"/>
            <a:r>
              <a:rPr lang="en-US" sz="1800" dirty="0">
                <a:cs typeface="Calibri"/>
              </a:rPr>
              <a:t>Phishing Mitigation Poster plans</a:t>
            </a:r>
          </a:p>
          <a:p>
            <a:pPr lvl="1"/>
            <a:endParaRPr lang="en-US" sz="1800" dirty="0">
              <a:cs typeface="Calibri"/>
            </a:endParaRPr>
          </a:p>
          <a:p>
            <a:r>
              <a:rPr lang="en-US" sz="2200" dirty="0">
                <a:cs typeface="Calibri"/>
              </a:rPr>
              <a:t>User Training</a:t>
            </a:r>
          </a:p>
          <a:p>
            <a:pPr lvl="1"/>
            <a:r>
              <a:rPr lang="en-US" sz="1800" dirty="0">
                <a:cs typeface="Calibri"/>
              </a:rPr>
              <a:t>Spot the phish training (Google specific-</a:t>
            </a:r>
            <a:r>
              <a:rPr lang="en-US" sz="1800" dirty="0" err="1">
                <a:cs typeface="Calibri"/>
              </a:rPr>
              <a:t>ish</a:t>
            </a:r>
            <a:r>
              <a:rPr lang="en-US" sz="1800" dirty="0">
                <a:cs typeface="Calibri"/>
              </a:rPr>
              <a:t>)</a:t>
            </a:r>
          </a:p>
          <a:p>
            <a:pPr lvl="2"/>
            <a:r>
              <a:rPr lang="en-US" sz="1400" b="1" dirty="0">
                <a:cs typeface="Calibri"/>
              </a:rPr>
              <a:t>https://phishingquiz.withgoogle.com/</a:t>
            </a:r>
          </a:p>
          <a:p>
            <a:pPr lvl="1"/>
            <a:r>
              <a:rPr lang="en-US" sz="1800" dirty="0">
                <a:cs typeface="Calibri"/>
              </a:rPr>
              <a:t>ITSO sponsored "Securing the Human"</a:t>
            </a:r>
          </a:p>
          <a:p>
            <a:pPr marL="1143000">
              <a:spcBef>
                <a:spcPts val="500"/>
              </a:spcBef>
            </a:pPr>
            <a:r>
              <a:rPr lang="en-US" sz="1400" dirty="0"/>
              <a:t>Securing the Human Signup/Seat Request</a:t>
            </a:r>
            <a:endParaRPr lang="en-US" sz="1400" dirty="0">
              <a:cs typeface="Calibri"/>
            </a:endParaRPr>
          </a:p>
          <a:p>
            <a:pPr lvl="2"/>
            <a:r>
              <a:rPr lang="en-US" sz="1400" b="1" dirty="0">
                <a:cs typeface="Calibri"/>
              </a:rPr>
              <a:t>http://tinyurl.com/y4sel9nu</a:t>
            </a:r>
            <a:endParaRPr lang="en-US" sz="1400" dirty="0">
              <a:cs typeface="Calibri"/>
            </a:endParaRPr>
          </a:p>
          <a:p>
            <a:pPr lvl="1"/>
            <a:r>
              <a:rPr lang="en-US" sz="1800" dirty="0">
                <a:cs typeface="Calibri"/>
              </a:rPr>
              <a:t>Updated KB article</a:t>
            </a:r>
          </a:p>
          <a:p>
            <a:pPr marL="1143000">
              <a:spcBef>
                <a:spcPts val="500"/>
              </a:spcBef>
            </a:pPr>
            <a:r>
              <a:rPr lang="en-US" sz="1400" dirty="0">
                <a:cs typeface="Calibri"/>
              </a:rPr>
              <a:t>KB0011109 "</a:t>
            </a:r>
            <a:r>
              <a:rPr lang="en-US" sz="1400" dirty="0"/>
              <a:t>How to protect yourself from phishing attacks"</a:t>
            </a:r>
            <a:endParaRPr lang="en-US" sz="1400" dirty="0">
              <a:cs typeface="Calibri"/>
            </a:endParaRPr>
          </a:p>
          <a:p>
            <a:endParaRPr lang="en-US" sz="1400" dirty="0">
              <a:cs typeface="Calibri"/>
            </a:endParaRPr>
          </a:p>
          <a:p>
            <a:pPr lvl="2"/>
            <a:endParaRPr lang="en-US" sz="1400" dirty="0">
              <a:cs typeface="Calibri"/>
            </a:endParaRPr>
          </a:p>
          <a:p>
            <a:pPr lvl="1"/>
            <a:endParaRPr lang="en-US" sz="1800" dirty="0">
              <a:cs typeface="Calibri"/>
            </a:endParaRPr>
          </a:p>
          <a:p>
            <a:pPr lvl="1"/>
            <a:endParaRPr lang="en-US" sz="1800" dirty="0">
              <a:cs typeface="Calibri"/>
            </a:endParaRPr>
          </a:p>
          <a:p>
            <a:pPr lvl="1"/>
            <a:endParaRPr lang="en-US" sz="1800" b="1" dirty="0">
              <a:cs typeface="Calibri"/>
            </a:endParaRPr>
          </a:p>
          <a:p>
            <a:endParaRPr lang="en-US" sz="2200" dirty="0">
              <a:cs typeface="Calibri"/>
            </a:endParaRPr>
          </a:p>
        </p:txBody>
      </p:sp>
      <p:pic>
        <p:nvPicPr>
          <p:cNvPr id="5" name="Picture 5" descr="A person holding a sign&#10;&#10;Description generated with very high confidence">
            <a:extLst>
              <a:ext uri="{FF2B5EF4-FFF2-40B4-BE49-F238E27FC236}">
                <a16:creationId xmlns:a16="http://schemas.microsoft.com/office/drawing/2014/main" id="{F6575830-814D-4378-AA6E-7AD1C73A9EB6}"/>
              </a:ext>
            </a:extLst>
          </p:cNvPr>
          <p:cNvPicPr>
            <a:picLocks noChangeAspect="1"/>
          </p:cNvPicPr>
          <p:nvPr/>
        </p:nvPicPr>
        <p:blipFill>
          <a:blip r:embed="rId3"/>
          <a:stretch>
            <a:fillRect/>
          </a:stretch>
        </p:blipFill>
        <p:spPr>
          <a:xfrm>
            <a:off x="583395" y="2671899"/>
            <a:ext cx="4007004" cy="2141273"/>
          </a:xfrm>
          <a:prstGeom prst="rect">
            <a:avLst/>
          </a:prstGeom>
        </p:spPr>
      </p:pic>
    </p:spTree>
    <p:extLst>
      <p:ext uri="{BB962C8B-B14F-4D97-AF65-F5344CB8AC3E}">
        <p14:creationId xmlns:p14="http://schemas.microsoft.com/office/powerpoint/2010/main" val="3130644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18A5C4-AC14-4EAE-9380-07C3C1AA12AC}"/>
              </a:ext>
            </a:extLst>
          </p:cNvPr>
          <p:cNvSpPr>
            <a:spLocks noGrp="1"/>
          </p:cNvSpPr>
          <p:nvPr>
            <p:ph type="title"/>
          </p:nvPr>
        </p:nvSpPr>
        <p:spPr>
          <a:xfrm>
            <a:off x="647700" y="1161997"/>
            <a:ext cx="3814402" cy="1219306"/>
          </a:xfrm>
        </p:spPr>
        <p:txBody>
          <a:bodyPr>
            <a:normAutofit fontScale="90000"/>
          </a:bodyPr>
          <a:lstStyle/>
          <a:p>
            <a:pPr algn="ctr"/>
            <a:r>
              <a:rPr lang="en-US" dirty="0">
                <a:solidFill>
                  <a:schemeClr val="accent1"/>
                </a:solidFill>
                <a:cs typeface="Calibri Light"/>
              </a:rPr>
              <a:t>Technical security measures (1 of 3)</a:t>
            </a:r>
            <a:br>
              <a:rPr lang="en-US" dirty="0"/>
            </a:br>
            <a:endParaRPr lang="en-US">
              <a:solidFill>
                <a:schemeClr val="accent1"/>
              </a:solidFill>
              <a:cs typeface="Calibri Light"/>
            </a:endParaRP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AE48AB1-4145-4C1A-B120-470EAB55BA5F}"/>
              </a:ext>
            </a:extLst>
          </p:cNvPr>
          <p:cNvSpPr>
            <a:spLocks noGrp="1"/>
          </p:cNvSpPr>
          <p:nvPr>
            <p:ph idx="1"/>
          </p:nvPr>
        </p:nvSpPr>
        <p:spPr>
          <a:xfrm>
            <a:off x="4901690" y="1367737"/>
            <a:ext cx="6377769" cy="3901546"/>
          </a:xfrm>
        </p:spPr>
        <p:txBody>
          <a:bodyPr anchor="ctr">
            <a:normAutofit/>
          </a:bodyPr>
          <a:lstStyle/>
          <a:p>
            <a:r>
              <a:rPr lang="en-US" sz="2200" dirty="0"/>
              <a:t>Report Message Add-In</a:t>
            </a:r>
            <a:endParaRPr lang="en-US" sz="2200" dirty="0">
              <a:cs typeface="Calibri"/>
            </a:endParaRPr>
          </a:p>
          <a:p>
            <a:pPr lvl="1"/>
            <a:r>
              <a:rPr lang="en-US" sz="1800" dirty="0">
                <a:cs typeface="Calibri"/>
              </a:rPr>
              <a:t>The Report Message add-in for Outlook and Outlook on the web enables people to easily report misclassified email, whether safe or malicious, to Microsoft and our email administrators. Microsoft uses these submissions to improve the effectiveness of email protection technologies.</a:t>
            </a:r>
          </a:p>
          <a:p>
            <a:pPr lvl="1"/>
            <a:r>
              <a:rPr lang="en-US" sz="1800" dirty="0">
                <a:cs typeface="Calibri"/>
              </a:rPr>
              <a:t>This is already enabled in OWA!</a:t>
            </a:r>
          </a:p>
          <a:p>
            <a:pPr lvl="1"/>
            <a:r>
              <a:rPr lang="en-US" sz="1800" dirty="0">
                <a:cs typeface="Calibri"/>
              </a:rPr>
              <a:t>You can enable individually in Outlook 2016!</a:t>
            </a:r>
          </a:p>
          <a:p>
            <a:pPr lvl="1"/>
            <a:r>
              <a:rPr lang="en-US" dirty="0">
                <a:cs typeface="Calibri"/>
              </a:rPr>
              <a:t>We will be enabling it for all customers in the VT O365 tenant (Q1 2019)</a:t>
            </a:r>
          </a:p>
          <a:p>
            <a:pPr lvl="1"/>
            <a:endParaRPr lang="en-US" sz="1800" dirty="0">
              <a:cs typeface="Calibri"/>
            </a:endParaRPr>
          </a:p>
          <a:p>
            <a:endParaRPr lang="en-US" sz="1400" dirty="0">
              <a:cs typeface="Calibri"/>
            </a:endParaRPr>
          </a:p>
          <a:p>
            <a:pPr lvl="2"/>
            <a:endParaRPr lang="en-US" sz="1400" dirty="0">
              <a:cs typeface="Calibri"/>
            </a:endParaRPr>
          </a:p>
          <a:p>
            <a:pPr lvl="1"/>
            <a:endParaRPr lang="en-US" sz="1800" dirty="0">
              <a:cs typeface="Calibri"/>
            </a:endParaRPr>
          </a:p>
          <a:p>
            <a:pPr lvl="1"/>
            <a:endParaRPr lang="en-US" sz="1800" dirty="0">
              <a:cs typeface="Calibri"/>
            </a:endParaRPr>
          </a:p>
          <a:p>
            <a:pPr lvl="1"/>
            <a:endParaRPr lang="en-US" sz="1800" b="1" dirty="0">
              <a:cs typeface="Calibri"/>
            </a:endParaRPr>
          </a:p>
          <a:p>
            <a:endParaRPr lang="en-US" sz="2200" dirty="0">
              <a:cs typeface="Calibri"/>
            </a:endParaRPr>
          </a:p>
        </p:txBody>
      </p:sp>
      <p:pic>
        <p:nvPicPr>
          <p:cNvPr id="4" name="Picture 5" descr="A picture containing text, newspaper, book&#10;&#10;Description generated with very high confidence">
            <a:extLst>
              <a:ext uri="{FF2B5EF4-FFF2-40B4-BE49-F238E27FC236}">
                <a16:creationId xmlns:a16="http://schemas.microsoft.com/office/drawing/2014/main" id="{E1598866-ED77-4D7F-BAE2-12B71BC74D4B}"/>
              </a:ext>
            </a:extLst>
          </p:cNvPr>
          <p:cNvPicPr>
            <a:picLocks noChangeAspect="1"/>
          </p:cNvPicPr>
          <p:nvPr/>
        </p:nvPicPr>
        <p:blipFill>
          <a:blip r:embed="rId3"/>
          <a:stretch>
            <a:fillRect/>
          </a:stretch>
        </p:blipFill>
        <p:spPr>
          <a:xfrm>
            <a:off x="505336" y="2390968"/>
            <a:ext cx="4016297" cy="2591250"/>
          </a:xfrm>
          <a:prstGeom prst="rect">
            <a:avLst/>
          </a:prstGeom>
        </p:spPr>
      </p:pic>
      <p:pic>
        <p:nvPicPr>
          <p:cNvPr id="7" name="Picture 8" descr="A screenshot of a cell phone&#10;&#10;Description generated with very high confidence">
            <a:extLst>
              <a:ext uri="{FF2B5EF4-FFF2-40B4-BE49-F238E27FC236}">
                <a16:creationId xmlns:a16="http://schemas.microsoft.com/office/drawing/2014/main" id="{0F8CFCB3-36EF-43E6-89EC-0B00D7951647}"/>
              </a:ext>
            </a:extLst>
          </p:cNvPr>
          <p:cNvPicPr>
            <a:picLocks noChangeAspect="1"/>
          </p:cNvPicPr>
          <p:nvPr/>
        </p:nvPicPr>
        <p:blipFill>
          <a:blip r:embed="rId4"/>
          <a:stretch>
            <a:fillRect/>
          </a:stretch>
        </p:blipFill>
        <p:spPr>
          <a:xfrm>
            <a:off x="10055543" y="3943350"/>
            <a:ext cx="1362075" cy="2476500"/>
          </a:xfrm>
          <a:prstGeom prst="rect">
            <a:avLst/>
          </a:prstGeom>
        </p:spPr>
      </p:pic>
      <p:pic>
        <p:nvPicPr>
          <p:cNvPr id="11" name="Picture 11" descr="A screenshot of a cell phone&#10;&#10;Description generated with very high confidence">
            <a:extLst>
              <a:ext uri="{FF2B5EF4-FFF2-40B4-BE49-F238E27FC236}">
                <a16:creationId xmlns:a16="http://schemas.microsoft.com/office/drawing/2014/main" id="{5A3E7E77-13B6-4B0F-8C77-86CA8A668E6C}"/>
              </a:ext>
            </a:extLst>
          </p:cNvPr>
          <p:cNvPicPr>
            <a:picLocks noChangeAspect="1"/>
          </p:cNvPicPr>
          <p:nvPr/>
        </p:nvPicPr>
        <p:blipFill>
          <a:blip r:embed="rId5"/>
          <a:stretch>
            <a:fillRect/>
          </a:stretch>
        </p:blipFill>
        <p:spPr>
          <a:xfrm>
            <a:off x="7718108" y="3945255"/>
            <a:ext cx="2105025" cy="1543050"/>
          </a:xfrm>
          <a:prstGeom prst="rect">
            <a:avLst/>
          </a:prstGeom>
        </p:spPr>
      </p:pic>
      <p:pic>
        <p:nvPicPr>
          <p:cNvPr id="13" name="Picture 13" descr="A screenshot of a cell phone&#10;&#10;Description generated with very high confidence">
            <a:extLst>
              <a:ext uri="{FF2B5EF4-FFF2-40B4-BE49-F238E27FC236}">
                <a16:creationId xmlns:a16="http://schemas.microsoft.com/office/drawing/2014/main" id="{B4A19E12-BAAF-4FCC-9FA7-7DE756C35F19}"/>
              </a:ext>
            </a:extLst>
          </p:cNvPr>
          <p:cNvPicPr>
            <a:picLocks noChangeAspect="1"/>
          </p:cNvPicPr>
          <p:nvPr/>
        </p:nvPicPr>
        <p:blipFill>
          <a:blip r:embed="rId6"/>
          <a:stretch>
            <a:fillRect/>
          </a:stretch>
        </p:blipFill>
        <p:spPr>
          <a:xfrm>
            <a:off x="5264815" y="3870030"/>
            <a:ext cx="2247436" cy="2553630"/>
          </a:xfrm>
          <a:prstGeom prst="rect">
            <a:avLst/>
          </a:prstGeom>
        </p:spPr>
      </p:pic>
      <p:sp>
        <p:nvSpPr>
          <p:cNvPr id="15" name="TextBox 14">
            <a:extLst>
              <a:ext uri="{FF2B5EF4-FFF2-40B4-BE49-F238E27FC236}">
                <a16:creationId xmlns:a16="http://schemas.microsoft.com/office/drawing/2014/main" id="{A8EB1216-2258-4D42-85D0-73D04013B59B}"/>
              </a:ext>
            </a:extLst>
          </p:cNvPr>
          <p:cNvSpPr txBox="1"/>
          <p:nvPr/>
        </p:nvSpPr>
        <p:spPr>
          <a:xfrm>
            <a:off x="4518660" y="6057900"/>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Gmail</a:t>
            </a:r>
          </a:p>
        </p:txBody>
      </p:sp>
      <p:sp>
        <p:nvSpPr>
          <p:cNvPr id="16" name="TextBox 15">
            <a:extLst>
              <a:ext uri="{FF2B5EF4-FFF2-40B4-BE49-F238E27FC236}">
                <a16:creationId xmlns:a16="http://schemas.microsoft.com/office/drawing/2014/main" id="{13E2A3F7-C540-4AF5-844B-8E73E0D989D0}"/>
              </a:ext>
            </a:extLst>
          </p:cNvPr>
          <p:cNvSpPr txBox="1"/>
          <p:nvPr/>
        </p:nvSpPr>
        <p:spPr>
          <a:xfrm>
            <a:off x="7717155" y="5484495"/>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OWA</a:t>
            </a:r>
          </a:p>
        </p:txBody>
      </p:sp>
      <p:sp>
        <p:nvSpPr>
          <p:cNvPr id="17" name="TextBox 16">
            <a:extLst>
              <a:ext uri="{FF2B5EF4-FFF2-40B4-BE49-F238E27FC236}">
                <a16:creationId xmlns:a16="http://schemas.microsoft.com/office/drawing/2014/main" id="{2572BC60-E6DD-4458-9D84-89178AAE60EE}"/>
              </a:ext>
            </a:extLst>
          </p:cNvPr>
          <p:cNvSpPr txBox="1"/>
          <p:nvPr/>
        </p:nvSpPr>
        <p:spPr>
          <a:xfrm>
            <a:off x="8614410" y="6054090"/>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Outlook 2016</a:t>
            </a:r>
          </a:p>
        </p:txBody>
      </p:sp>
    </p:spTree>
    <p:extLst>
      <p:ext uri="{BB962C8B-B14F-4D97-AF65-F5344CB8AC3E}">
        <p14:creationId xmlns:p14="http://schemas.microsoft.com/office/powerpoint/2010/main" val="342897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18A5C4-AC14-4EAE-9380-07C3C1AA12AC}"/>
              </a:ext>
            </a:extLst>
          </p:cNvPr>
          <p:cNvSpPr>
            <a:spLocks noGrp="1"/>
          </p:cNvSpPr>
          <p:nvPr>
            <p:ph type="title"/>
          </p:nvPr>
        </p:nvSpPr>
        <p:spPr>
          <a:xfrm>
            <a:off x="647700" y="1161997"/>
            <a:ext cx="3814402" cy="1219306"/>
          </a:xfrm>
        </p:spPr>
        <p:txBody>
          <a:bodyPr>
            <a:normAutofit fontScale="90000"/>
          </a:bodyPr>
          <a:lstStyle/>
          <a:p>
            <a:pPr algn="ctr"/>
            <a:r>
              <a:rPr lang="en-US" dirty="0">
                <a:solidFill>
                  <a:schemeClr val="accent1"/>
                </a:solidFill>
                <a:cs typeface="Calibri Light"/>
              </a:rPr>
              <a:t>Technical security measures (2 of 3)</a:t>
            </a:r>
            <a:br>
              <a:rPr lang="en-US" dirty="0"/>
            </a:br>
            <a:endParaRPr lang="en-US">
              <a:solidFill>
                <a:schemeClr val="accent1"/>
              </a:solidFill>
              <a:cs typeface="Calibri Light"/>
            </a:endParaRP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AE48AB1-4145-4C1A-B120-470EAB55BA5F}"/>
              </a:ext>
            </a:extLst>
          </p:cNvPr>
          <p:cNvSpPr>
            <a:spLocks noGrp="1"/>
          </p:cNvSpPr>
          <p:nvPr>
            <p:ph idx="1"/>
          </p:nvPr>
        </p:nvSpPr>
        <p:spPr>
          <a:xfrm>
            <a:off x="4886450" y="2495497"/>
            <a:ext cx="6377769" cy="3901546"/>
          </a:xfrm>
        </p:spPr>
        <p:txBody>
          <a:bodyPr anchor="ctr">
            <a:normAutofit/>
          </a:bodyPr>
          <a:lstStyle/>
          <a:p>
            <a:r>
              <a:rPr lang="en-US" sz="2200" dirty="0">
                <a:cs typeface="Calibri"/>
              </a:rPr>
              <a:t>Microsoft Advanced Threat Protection (ATP)</a:t>
            </a:r>
          </a:p>
          <a:p>
            <a:pPr lvl="1"/>
            <a:r>
              <a:rPr lang="en-US" sz="1800" dirty="0">
                <a:cs typeface="Calibri"/>
              </a:rPr>
              <a:t>Microsoft provides a service to help protect organizations from malicious attacks.</a:t>
            </a:r>
          </a:p>
          <a:p>
            <a:pPr lvl="2"/>
            <a:r>
              <a:rPr lang="en-US" sz="1400" dirty="0">
                <a:cs typeface="Calibri"/>
              </a:rPr>
              <a:t>scans email attachments for malware (remote detonation)</a:t>
            </a:r>
            <a:endParaRPr lang="en-US" dirty="0">
              <a:cs typeface="Calibri"/>
            </a:endParaRPr>
          </a:p>
          <a:p>
            <a:pPr lvl="2"/>
            <a:r>
              <a:rPr lang="en-US" sz="1400" dirty="0">
                <a:cs typeface="Calibri"/>
              </a:rPr>
              <a:t>scans URLs in emails and Office docs (URL re-write)</a:t>
            </a:r>
            <a:endParaRPr lang="en-US" dirty="0">
              <a:cs typeface="Calibri"/>
            </a:endParaRPr>
          </a:p>
          <a:p>
            <a:pPr lvl="2"/>
            <a:r>
              <a:rPr lang="en-US" sz="1400" dirty="0">
                <a:cs typeface="Calibri"/>
              </a:rPr>
              <a:t>checks email messages for spoofing (domain)</a:t>
            </a:r>
          </a:p>
          <a:p>
            <a:pPr lvl="2"/>
            <a:r>
              <a:rPr lang="en-US" sz="1400" dirty="0">
                <a:cs typeface="Calibri"/>
              </a:rPr>
              <a:t>detects when someone attempts to impersonate your users and your organization’s custom domains (VIP targeting)</a:t>
            </a:r>
            <a:endParaRPr lang="en-US" dirty="0">
              <a:cs typeface="Calibri"/>
            </a:endParaRPr>
          </a:p>
          <a:p>
            <a:pPr lvl="1"/>
            <a:r>
              <a:rPr lang="en-US" sz="1800" dirty="0">
                <a:cs typeface="Calibri"/>
              </a:rPr>
              <a:t>Events and Planned Action Items</a:t>
            </a:r>
            <a:endParaRPr lang="en-US" dirty="0"/>
          </a:p>
          <a:p>
            <a:pPr lvl="2"/>
            <a:r>
              <a:rPr lang="en-US" sz="1400" dirty="0">
                <a:cs typeface="Calibri"/>
              </a:rPr>
              <a:t>Critical Needs Request (CNR) for university wide ATP (faculty, staff, and students)</a:t>
            </a:r>
            <a:endParaRPr lang="en-US" dirty="0">
              <a:cs typeface="Calibri"/>
            </a:endParaRPr>
          </a:p>
          <a:p>
            <a:pPr lvl="2"/>
            <a:r>
              <a:rPr lang="en-US" sz="1400" dirty="0">
                <a:cs typeface="Calibri"/>
              </a:rPr>
              <a:t>Microsoft Campus Update on 3/20 – ATP Demo</a:t>
            </a:r>
            <a:endParaRPr lang="en-US" dirty="0">
              <a:cs typeface="Calibri"/>
            </a:endParaRPr>
          </a:p>
          <a:p>
            <a:pPr lvl="1"/>
            <a:endParaRPr lang="en-US" sz="1800" dirty="0">
              <a:cs typeface="Calibri"/>
            </a:endParaRPr>
          </a:p>
          <a:p>
            <a:endParaRPr lang="en-US" sz="1400" dirty="0">
              <a:cs typeface="Calibri"/>
            </a:endParaRPr>
          </a:p>
          <a:p>
            <a:pPr lvl="2"/>
            <a:endParaRPr lang="en-US" sz="1400" dirty="0">
              <a:cs typeface="Calibri"/>
            </a:endParaRPr>
          </a:p>
          <a:p>
            <a:pPr lvl="1"/>
            <a:endParaRPr lang="en-US" sz="1800" dirty="0">
              <a:cs typeface="Calibri"/>
            </a:endParaRPr>
          </a:p>
          <a:p>
            <a:pPr lvl="1"/>
            <a:endParaRPr lang="en-US" sz="1800" dirty="0">
              <a:cs typeface="Calibri"/>
            </a:endParaRPr>
          </a:p>
          <a:p>
            <a:pPr lvl="1"/>
            <a:endParaRPr lang="en-US" sz="1800" b="1" dirty="0">
              <a:cs typeface="Calibri"/>
            </a:endParaRPr>
          </a:p>
          <a:p>
            <a:endParaRPr lang="en-US" sz="2200" dirty="0">
              <a:cs typeface="Calibri"/>
            </a:endParaRPr>
          </a:p>
        </p:txBody>
      </p:sp>
      <p:pic>
        <p:nvPicPr>
          <p:cNvPr id="5" name="Picture 5" descr="A close up of a sign&#10;&#10;Description generated with very high confidence">
            <a:extLst>
              <a:ext uri="{FF2B5EF4-FFF2-40B4-BE49-F238E27FC236}">
                <a16:creationId xmlns:a16="http://schemas.microsoft.com/office/drawing/2014/main" id="{19943E5D-703C-4B24-8CD6-4541A440B472}"/>
              </a:ext>
            </a:extLst>
          </p:cNvPr>
          <p:cNvPicPr>
            <a:picLocks noChangeAspect="1"/>
          </p:cNvPicPr>
          <p:nvPr/>
        </p:nvPicPr>
        <p:blipFill>
          <a:blip r:embed="rId3"/>
          <a:stretch>
            <a:fillRect/>
          </a:stretch>
        </p:blipFill>
        <p:spPr>
          <a:xfrm>
            <a:off x="800100" y="2267712"/>
            <a:ext cx="3728224" cy="3278235"/>
          </a:xfrm>
          <a:prstGeom prst="rect">
            <a:avLst/>
          </a:prstGeom>
        </p:spPr>
      </p:pic>
    </p:spTree>
    <p:extLst>
      <p:ext uri="{BB962C8B-B14F-4D97-AF65-F5344CB8AC3E}">
        <p14:creationId xmlns:p14="http://schemas.microsoft.com/office/powerpoint/2010/main" val="4071104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18A5C4-AC14-4EAE-9380-07C3C1AA12AC}"/>
              </a:ext>
            </a:extLst>
          </p:cNvPr>
          <p:cNvSpPr>
            <a:spLocks noGrp="1"/>
          </p:cNvSpPr>
          <p:nvPr>
            <p:ph type="title"/>
          </p:nvPr>
        </p:nvSpPr>
        <p:spPr>
          <a:xfrm>
            <a:off x="647700" y="1161997"/>
            <a:ext cx="3814402" cy="1219306"/>
          </a:xfrm>
        </p:spPr>
        <p:txBody>
          <a:bodyPr>
            <a:normAutofit fontScale="90000"/>
          </a:bodyPr>
          <a:lstStyle/>
          <a:p>
            <a:pPr algn="ctr"/>
            <a:r>
              <a:rPr lang="en-US" dirty="0">
                <a:solidFill>
                  <a:schemeClr val="accent1"/>
                </a:solidFill>
                <a:cs typeface="Calibri Light"/>
              </a:rPr>
              <a:t>Technical security measures (3 of 3)</a:t>
            </a:r>
            <a:br>
              <a:rPr lang="en-US" dirty="0"/>
            </a:br>
            <a:endParaRPr lang="en-US">
              <a:solidFill>
                <a:schemeClr val="accent1"/>
              </a:solidFill>
              <a:cs typeface="Calibri Light"/>
            </a:endParaRP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AE48AB1-4145-4C1A-B120-470EAB55BA5F}"/>
              </a:ext>
            </a:extLst>
          </p:cNvPr>
          <p:cNvSpPr>
            <a:spLocks noGrp="1"/>
          </p:cNvSpPr>
          <p:nvPr>
            <p:ph idx="1"/>
          </p:nvPr>
        </p:nvSpPr>
        <p:spPr>
          <a:xfrm>
            <a:off x="4886450" y="2495497"/>
            <a:ext cx="6377769" cy="3901546"/>
          </a:xfrm>
        </p:spPr>
        <p:txBody>
          <a:bodyPr anchor="ctr">
            <a:normAutofit lnSpcReduction="10000"/>
          </a:bodyPr>
          <a:lstStyle/>
          <a:p>
            <a:r>
              <a:rPr lang="en-US" sz="2200" dirty="0">
                <a:cs typeface="Calibri"/>
              </a:rPr>
              <a:t>Google Enhanced Spam and Malware Protection</a:t>
            </a:r>
            <a:endParaRPr lang="en-US" dirty="0"/>
          </a:p>
          <a:p>
            <a:pPr lvl="1"/>
            <a:r>
              <a:rPr lang="en-US" sz="1800" dirty="0">
                <a:cs typeface="Calibri"/>
              </a:rPr>
              <a:t>Already enabled</a:t>
            </a:r>
          </a:p>
          <a:p>
            <a:pPr lvl="2"/>
            <a:r>
              <a:rPr lang="en-US" sz="1400" dirty="0">
                <a:cs typeface="Calibri"/>
              </a:rPr>
              <a:t>Attachment scanning</a:t>
            </a:r>
          </a:p>
          <a:p>
            <a:pPr lvl="2"/>
            <a:r>
              <a:rPr lang="en-US" sz="1400" dirty="0">
                <a:cs typeface="Calibri"/>
              </a:rPr>
              <a:t>Links and External Image scanning</a:t>
            </a:r>
          </a:p>
          <a:p>
            <a:pPr lvl="2"/>
            <a:r>
              <a:rPr lang="en-US" sz="1400" dirty="0">
                <a:cs typeface="Calibri"/>
              </a:rPr>
              <a:t>Enhanced Pre-Delivery Message scanning</a:t>
            </a:r>
          </a:p>
          <a:p>
            <a:pPr lvl="2"/>
            <a:r>
              <a:rPr lang="en-US" sz="1400" dirty="0">
                <a:cs typeface="Calibri"/>
              </a:rPr>
              <a:t>Spoofing and authentication scanning</a:t>
            </a:r>
          </a:p>
          <a:p>
            <a:pPr lvl="1"/>
            <a:r>
              <a:rPr lang="en-US" sz="1800" dirty="0">
                <a:cs typeface="Calibri"/>
              </a:rPr>
              <a:t>Planning to enable</a:t>
            </a:r>
          </a:p>
          <a:p>
            <a:pPr lvl="2"/>
            <a:r>
              <a:rPr lang="en-US" sz="1400" dirty="0">
                <a:cs typeface="Calibri"/>
              </a:rPr>
              <a:t>Protect against email address not in directory</a:t>
            </a:r>
          </a:p>
          <a:p>
            <a:pPr lvl="3"/>
            <a:r>
              <a:rPr lang="en-US" sz="1200" dirty="0">
                <a:cs typeface="Calibri"/>
              </a:rPr>
              <a:t>This require we re-enable general Google directory visibility.   Current HB1 legislation seems to be complicating this for students.</a:t>
            </a:r>
          </a:p>
          <a:p>
            <a:pPr lvl="2"/>
            <a:r>
              <a:rPr lang="en-US" sz="1400" dirty="0">
                <a:cs typeface="Calibri"/>
              </a:rPr>
              <a:t>Protect against message pretending to be from your domain</a:t>
            </a:r>
          </a:p>
          <a:p>
            <a:pPr lvl="3"/>
            <a:r>
              <a:rPr lang="en-US" sz="1200" dirty="0">
                <a:cs typeface="Calibri"/>
              </a:rPr>
              <a:t>We have many 3rd party senders of email as @vt.edu that are not in our official SPF\DKIM records.  We need to get them onboard and in a sub-domain or else they will be flagged.</a:t>
            </a:r>
          </a:p>
          <a:p>
            <a:pPr marL="1371600" lvl="3" indent="0">
              <a:buNone/>
            </a:pPr>
            <a:endParaRPr lang="en-US" sz="1200" dirty="0">
              <a:cs typeface="Calibri"/>
            </a:endParaRPr>
          </a:p>
          <a:p>
            <a:pPr lvl="1"/>
            <a:r>
              <a:rPr lang="en-US" sz="1800" dirty="0">
                <a:cs typeface="Calibri"/>
              </a:rPr>
              <a:t>Caveat:  Most of these warnings are web UI based and require that you use the Gmail web interface!</a:t>
            </a:r>
          </a:p>
          <a:p>
            <a:pPr lvl="1"/>
            <a:endParaRPr lang="en-US" sz="1800" dirty="0">
              <a:cs typeface="Calibri"/>
            </a:endParaRPr>
          </a:p>
          <a:p>
            <a:endParaRPr lang="en-US" sz="1400" dirty="0">
              <a:cs typeface="Calibri"/>
            </a:endParaRPr>
          </a:p>
          <a:p>
            <a:pPr lvl="2"/>
            <a:endParaRPr lang="en-US" sz="1400" dirty="0">
              <a:cs typeface="Calibri"/>
            </a:endParaRPr>
          </a:p>
          <a:p>
            <a:pPr lvl="1"/>
            <a:endParaRPr lang="en-US" sz="1800" dirty="0">
              <a:cs typeface="Calibri"/>
            </a:endParaRPr>
          </a:p>
          <a:p>
            <a:pPr lvl="1"/>
            <a:endParaRPr lang="en-US" sz="1800" dirty="0">
              <a:cs typeface="Calibri"/>
            </a:endParaRPr>
          </a:p>
          <a:p>
            <a:pPr lvl="1"/>
            <a:endParaRPr lang="en-US" sz="1800" b="1" dirty="0">
              <a:cs typeface="Calibri"/>
            </a:endParaRPr>
          </a:p>
          <a:p>
            <a:endParaRPr lang="en-US" sz="2200" dirty="0">
              <a:cs typeface="Calibri"/>
            </a:endParaRPr>
          </a:p>
        </p:txBody>
      </p:sp>
      <p:pic>
        <p:nvPicPr>
          <p:cNvPr id="4" name="Picture 5" descr="A close up of a logo&#10;&#10;Description generated with very high confidence">
            <a:extLst>
              <a:ext uri="{FF2B5EF4-FFF2-40B4-BE49-F238E27FC236}">
                <a16:creationId xmlns:a16="http://schemas.microsoft.com/office/drawing/2014/main" id="{E38E14EE-E488-4C24-8764-ADFBCB504D02}"/>
              </a:ext>
            </a:extLst>
          </p:cNvPr>
          <p:cNvPicPr>
            <a:picLocks noChangeAspect="1"/>
          </p:cNvPicPr>
          <p:nvPr/>
        </p:nvPicPr>
        <p:blipFill>
          <a:blip r:embed="rId3"/>
          <a:stretch>
            <a:fillRect/>
          </a:stretch>
        </p:blipFill>
        <p:spPr>
          <a:xfrm>
            <a:off x="647700" y="2316480"/>
            <a:ext cx="3876907" cy="2912326"/>
          </a:xfrm>
          <a:prstGeom prst="rect">
            <a:avLst/>
          </a:prstGeom>
        </p:spPr>
      </p:pic>
    </p:spTree>
    <p:extLst>
      <p:ext uri="{BB962C8B-B14F-4D97-AF65-F5344CB8AC3E}">
        <p14:creationId xmlns:p14="http://schemas.microsoft.com/office/powerpoint/2010/main" val="3887133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18A5C4-AC14-4EAE-9380-07C3C1AA12AC}"/>
              </a:ext>
            </a:extLst>
          </p:cNvPr>
          <p:cNvSpPr>
            <a:spLocks noGrp="1"/>
          </p:cNvSpPr>
          <p:nvPr>
            <p:ph type="title"/>
          </p:nvPr>
        </p:nvSpPr>
        <p:spPr>
          <a:xfrm>
            <a:off x="647700" y="1161997"/>
            <a:ext cx="3814402" cy="1219306"/>
          </a:xfrm>
        </p:spPr>
        <p:txBody>
          <a:bodyPr>
            <a:normAutofit fontScale="90000"/>
          </a:bodyPr>
          <a:lstStyle/>
          <a:p>
            <a:pPr algn="ctr"/>
            <a:r>
              <a:rPr lang="en-US" dirty="0">
                <a:solidFill>
                  <a:schemeClr val="accent1"/>
                </a:solidFill>
                <a:cs typeface="Calibri Light"/>
              </a:rPr>
              <a:t>Q&amp;A </a:t>
            </a:r>
            <a:br>
              <a:rPr lang="en-US" dirty="0">
                <a:solidFill>
                  <a:schemeClr val="accent1"/>
                </a:solidFill>
                <a:cs typeface="Calibri Light"/>
              </a:rPr>
            </a:br>
            <a:r>
              <a:rPr lang="en-US" dirty="0">
                <a:solidFill>
                  <a:schemeClr val="accent1"/>
                </a:solidFill>
                <a:cs typeface="Calibri Light"/>
              </a:rPr>
              <a:t>(if time allows)</a:t>
            </a:r>
            <a:br>
              <a:rPr lang="en-US" dirty="0"/>
            </a:br>
            <a:endParaRPr lang="en-US">
              <a:solidFill>
                <a:schemeClr val="accent1"/>
              </a:solidFill>
              <a:cs typeface="Calibri Light"/>
            </a:endParaRP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AE48AB1-4145-4C1A-B120-470EAB55BA5F}"/>
              </a:ext>
            </a:extLst>
          </p:cNvPr>
          <p:cNvSpPr>
            <a:spLocks noGrp="1"/>
          </p:cNvSpPr>
          <p:nvPr>
            <p:ph idx="1"/>
          </p:nvPr>
        </p:nvSpPr>
        <p:spPr>
          <a:xfrm>
            <a:off x="4817870" y="2335477"/>
            <a:ext cx="6377769" cy="2857606"/>
          </a:xfrm>
        </p:spPr>
        <p:txBody>
          <a:bodyPr anchor="ctr">
            <a:normAutofit/>
          </a:bodyPr>
          <a:lstStyle/>
          <a:p>
            <a:r>
              <a:rPr lang="en-US" sz="2200" dirty="0">
                <a:cs typeface="Calibri"/>
              </a:rPr>
              <a:t>Questions, concerns, comments, criticisms, kudos?</a:t>
            </a:r>
          </a:p>
        </p:txBody>
      </p:sp>
      <p:pic>
        <p:nvPicPr>
          <p:cNvPr id="5" name="Picture 5" descr="A close up of a boy&#10;&#10;Description generated with high confidence">
            <a:extLst>
              <a:ext uri="{FF2B5EF4-FFF2-40B4-BE49-F238E27FC236}">
                <a16:creationId xmlns:a16="http://schemas.microsoft.com/office/drawing/2014/main" id="{E32C5928-8928-41F0-8D6A-09264DCE64A7}"/>
              </a:ext>
            </a:extLst>
          </p:cNvPr>
          <p:cNvPicPr>
            <a:picLocks noChangeAspect="1"/>
          </p:cNvPicPr>
          <p:nvPr/>
        </p:nvPicPr>
        <p:blipFill>
          <a:blip r:embed="rId3"/>
          <a:stretch>
            <a:fillRect/>
          </a:stretch>
        </p:blipFill>
        <p:spPr>
          <a:xfrm>
            <a:off x="609600" y="2239341"/>
            <a:ext cx="3849029" cy="3768017"/>
          </a:xfrm>
          <a:prstGeom prst="rect">
            <a:avLst/>
          </a:prstGeom>
        </p:spPr>
      </p:pic>
    </p:spTree>
    <p:extLst>
      <p:ext uri="{BB962C8B-B14F-4D97-AF65-F5344CB8AC3E}">
        <p14:creationId xmlns:p14="http://schemas.microsoft.com/office/powerpoint/2010/main" val="386079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29DE7B6-DC7C-4BA1-B406-EDDA0C0A3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
            <a:ext cx="7537704"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5189620" y="1306071"/>
            <a:ext cx="5478379" cy="2663407"/>
          </a:xfrm>
        </p:spPr>
        <p:txBody>
          <a:bodyPr>
            <a:normAutofit/>
          </a:bodyPr>
          <a:lstStyle/>
          <a:p>
            <a:pPr algn="l"/>
            <a:r>
              <a:rPr lang="en-US" sz="5400" dirty="0">
                <a:solidFill>
                  <a:schemeClr val="bg1"/>
                </a:solidFill>
              </a:rPr>
              <a:t>Spear Phishing Awareness</a:t>
            </a:r>
            <a:endParaRPr lang="en-US" dirty="0">
              <a:solidFill>
                <a:schemeClr val="bg1"/>
              </a:solidFill>
            </a:endParaRPr>
          </a:p>
        </p:txBody>
      </p:sp>
      <p:sp>
        <p:nvSpPr>
          <p:cNvPr id="3" name="Subtitle 2"/>
          <p:cNvSpPr>
            <a:spLocks noGrp="1"/>
          </p:cNvSpPr>
          <p:nvPr>
            <p:ph type="subTitle" idx="1"/>
          </p:nvPr>
        </p:nvSpPr>
        <p:spPr>
          <a:xfrm>
            <a:off x="5189620" y="4106004"/>
            <a:ext cx="5478380" cy="1860883"/>
          </a:xfrm>
        </p:spPr>
        <p:txBody>
          <a:bodyPr vert="horz" lIns="91440" tIns="45720" rIns="91440" bIns="45720" rtlCol="0" anchor="t">
            <a:normAutofit/>
          </a:bodyPr>
          <a:lstStyle/>
          <a:p>
            <a:pPr algn="l"/>
            <a:endParaRPr lang="en-US" dirty="0">
              <a:solidFill>
                <a:srgbClr val="FFFFFF"/>
              </a:solidFill>
            </a:endParaRPr>
          </a:p>
          <a:p>
            <a:pPr algn="l"/>
            <a:r>
              <a:rPr lang="en-US" dirty="0">
                <a:solidFill>
                  <a:srgbClr val="FFFFFF"/>
                </a:solidFill>
              </a:rPr>
              <a:t>DCSS Spring 2019</a:t>
            </a:r>
            <a:endParaRPr lang="en-US" dirty="0"/>
          </a:p>
          <a:p>
            <a:pPr algn="l"/>
            <a:r>
              <a:rPr lang="en-US" dirty="0">
                <a:solidFill>
                  <a:srgbClr val="FFFFFF"/>
                </a:solidFill>
                <a:cs typeface="Calibri"/>
              </a:rPr>
              <a:t>Marc DeBonis</a:t>
            </a:r>
          </a:p>
          <a:p>
            <a:pPr algn="l"/>
            <a:r>
              <a:rPr lang="en-US" dirty="0">
                <a:solidFill>
                  <a:srgbClr val="FFFFFF"/>
                </a:solidFill>
                <a:cs typeface="Calibri"/>
              </a:rPr>
              <a:t>V1.0</a:t>
            </a:r>
          </a:p>
          <a:p>
            <a:pPr algn="l"/>
            <a:endParaRPr lang="en-US">
              <a:solidFill>
                <a:srgbClr val="FFFFFF"/>
              </a:solidFill>
            </a:endParaRPr>
          </a:p>
          <a:p>
            <a:pPr algn="l"/>
            <a:endParaRPr lang="en-US">
              <a:solidFill>
                <a:srgbClr val="FFFFFF"/>
              </a:solidFill>
            </a:endParaRPr>
          </a:p>
        </p:txBody>
      </p:sp>
      <p:pic>
        <p:nvPicPr>
          <p:cNvPr id="5" name="Picture 4">
            <a:extLst>
              <a:ext uri="{FF2B5EF4-FFF2-40B4-BE49-F238E27FC236}">
                <a16:creationId xmlns:a16="http://schemas.microsoft.com/office/drawing/2014/main" id="{4B270A28-203E-4136-A542-A43A99C3F9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498" y="3116596"/>
            <a:ext cx="3506380" cy="624806"/>
          </a:xfrm>
          <a:prstGeom prst="rect">
            <a:avLst/>
          </a:prstGeom>
        </p:spPr>
      </p:pic>
    </p:spTree>
    <p:extLst>
      <p:ext uri="{BB962C8B-B14F-4D97-AF65-F5344CB8AC3E}">
        <p14:creationId xmlns:p14="http://schemas.microsoft.com/office/powerpoint/2010/main" val="1341469065"/>
      </p:ext>
    </p:extLst>
  </p:cSld>
  <p:clrMapOvr>
    <a:masterClrMapping/>
  </p:clrMapOvr>
</p:sld>
</file>

<file path=ppt/theme/theme1.xml><?xml version="1.0" encoding="utf-8"?>
<a:theme xmlns:a="http://schemas.openxmlformats.org/drawingml/2006/main" name="office them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da73fd2-32da-4da6-91f4-b3ef2ed88d5a">
      <UserInfo>
        <DisplayName>Shively, Christopher</DisplayName>
        <AccountId>10</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657D0A41F7C164F980E8A119A6EFBC9" ma:contentTypeVersion="10" ma:contentTypeDescription="Create a new document." ma:contentTypeScope="" ma:versionID="0cef471fc64e421547335fb90ae6f068">
  <xsd:schema xmlns:xsd="http://www.w3.org/2001/XMLSchema" xmlns:xs="http://www.w3.org/2001/XMLSchema" xmlns:p="http://schemas.microsoft.com/office/2006/metadata/properties" xmlns:ns2="ed9783f9-ff50-453c-ba93-196996373fc9" xmlns:ns3="fda73fd2-32da-4da6-91f4-b3ef2ed88d5a" targetNamespace="http://schemas.microsoft.com/office/2006/metadata/properties" ma:root="true" ma:fieldsID="22c51d18442865283b7885a13d4fe751" ns2:_="" ns3:_="">
    <xsd:import namespace="ed9783f9-ff50-453c-ba93-196996373fc9"/>
    <xsd:import namespace="fda73fd2-32da-4da6-91f4-b3ef2ed88d5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element ref="ns2:MediaServiceLocation"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9783f9-ff50-453c-ba93-196996373fc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a73fd2-32da-4da6-91f4-b3ef2ed88d5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5115A6-90E6-49E5-ADC1-F9D2FCE56CB5}">
  <ds:schemaRefs>
    <ds:schemaRef ds:uri="http://schemas.microsoft.com/office/2006/metadata/properties"/>
    <ds:schemaRef ds:uri="http://schemas.microsoft.com/office/infopath/2007/PartnerControls"/>
    <ds:schemaRef ds:uri="fda73fd2-32da-4da6-91f4-b3ef2ed88d5a"/>
  </ds:schemaRefs>
</ds:datastoreItem>
</file>

<file path=customXml/itemProps2.xml><?xml version="1.0" encoding="utf-8"?>
<ds:datastoreItem xmlns:ds="http://schemas.openxmlformats.org/officeDocument/2006/customXml" ds:itemID="{800B14DD-1CE8-4BCF-AB60-9BEA346C80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9783f9-ff50-453c-ba93-196996373fc9"/>
    <ds:schemaRef ds:uri="fda73fd2-32da-4da6-91f4-b3ef2ed88d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7AC9A35-B498-49D5-B5C1-A2153C5866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8</Slides>
  <Notes>6</Notes>
  <HiddenSlides>0</HiddenSlide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Spear Phishing Awareness</vt:lpstr>
      <vt:lpstr>Obligatory Wikipedia</vt:lpstr>
      <vt:lpstr>Public awareness/  User Training </vt:lpstr>
      <vt:lpstr>Technical security measures (1 of 3) </vt:lpstr>
      <vt:lpstr>Technical security measures (2 of 3) </vt:lpstr>
      <vt:lpstr>Technical security measures (3 of 3) </vt:lpstr>
      <vt:lpstr>Q&amp;A  (if time allows) </vt:lpstr>
      <vt:lpstr>Spear Phishing Awareness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Azure Information Protection</dc:title>
  <dc:creator>Ghra, Paige</dc:creator>
  <cp:revision>402</cp:revision>
  <dcterms:created xsi:type="dcterms:W3CDTF">2019-02-22T18:47:52Z</dcterms:created>
  <dcterms:modified xsi:type="dcterms:W3CDTF">2019-02-27T20:07:35Z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b14cf7c-fa75-42b7-8327-f4972cb84dbf_Enabled">
    <vt:lpwstr>True</vt:lpwstr>
  </property>
  <property fmtid="{D5CDD505-2E9C-101B-9397-08002B2CF9AE}" pid="3" name="MSIP_Label_3b14cf7c-fa75-42b7-8327-f4972cb84dbf_SiteId">
    <vt:lpwstr>60956884-10ad-40fa-863d-4f32c1e3a37a</vt:lpwstr>
  </property>
  <property fmtid="{D5CDD505-2E9C-101B-9397-08002B2CF9AE}" pid="4" name="MSIP_Label_3b14cf7c-fa75-42b7-8327-f4972cb84dbf_Owner">
    <vt:lpwstr>pmbalda@vt.edu</vt:lpwstr>
  </property>
  <property fmtid="{D5CDD505-2E9C-101B-9397-08002B2CF9AE}" pid="5" name="MSIP_Label_3b14cf7c-fa75-42b7-8327-f4972cb84dbf_SetDate">
    <vt:lpwstr>2019-02-22T18:57:43.6326258Z</vt:lpwstr>
  </property>
  <property fmtid="{D5CDD505-2E9C-101B-9397-08002B2CF9AE}" pid="6" name="MSIP_Label_3b14cf7c-fa75-42b7-8327-f4972cb84dbf_Name">
    <vt:lpwstr>General</vt:lpwstr>
  </property>
  <property fmtid="{D5CDD505-2E9C-101B-9397-08002B2CF9AE}" pid="7" name="MSIP_Label_3b14cf7c-fa75-42b7-8327-f4972cb84dbf_Application">
    <vt:lpwstr>Microsoft Azure Information Protection</vt:lpwstr>
  </property>
  <property fmtid="{D5CDD505-2E9C-101B-9397-08002B2CF9AE}" pid="8" name="MSIP_Label_3b14cf7c-fa75-42b7-8327-f4972cb84dbf_Extended_MSFT_Method">
    <vt:lpwstr>Automatic</vt:lpwstr>
  </property>
  <property fmtid="{D5CDD505-2E9C-101B-9397-08002B2CF9AE}" pid="9" name="Sensitivity">
    <vt:lpwstr>General</vt:lpwstr>
  </property>
  <property fmtid="{D5CDD505-2E9C-101B-9397-08002B2CF9AE}" pid="10" name="AuthorIds_UIVersion_3584">
    <vt:lpwstr>15</vt:lpwstr>
  </property>
  <property fmtid="{D5CDD505-2E9C-101B-9397-08002B2CF9AE}" pid="11" name="ContentTypeId">
    <vt:lpwstr>0x0101006657D0A41F7C164F980E8A119A6EFBC9</vt:lpwstr>
  </property>
</Properties>
</file>