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61" r:id="rId4"/>
    <p:sldId id="258" r:id="rId5"/>
    <p:sldId id="263" r:id="rId6"/>
    <p:sldId id="265" r:id="rId7"/>
    <p:sldId id="282" r:id="rId8"/>
    <p:sldId id="262" r:id="rId9"/>
    <p:sldId id="274" r:id="rId10"/>
    <p:sldId id="259" r:id="rId11"/>
    <p:sldId id="260" r:id="rId12"/>
    <p:sldId id="275" r:id="rId13"/>
    <p:sldId id="268" r:id="rId14"/>
    <p:sldId id="277" r:id="rId15"/>
    <p:sldId id="276" r:id="rId16"/>
    <p:sldId id="270" r:id="rId17"/>
    <p:sldId id="269" r:id="rId18"/>
    <p:sldId id="272" r:id="rId19"/>
    <p:sldId id="271" r:id="rId20"/>
    <p:sldId id="280" r:id="rId21"/>
    <p:sldId id="273" r:id="rId22"/>
    <p:sldId id="278" r:id="rId23"/>
    <p:sldId id="281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67B94-4B19-4BCA-AC6C-2B3F6793D5C4}" v="6838" dt="2018-10-05T12:26:21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81" d="100"/>
          <a:sy n="81" d="100"/>
        </p:scale>
        <p:origin x="435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9F8-CCB0-44E5-B2A0-66A569CE4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BE28D-CE55-4564-BD1C-219329625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E7A6A-7D2E-4475-BDF1-4FD28CA9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5F7AD-88DE-4165-B80E-A24C06FA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C4CCE-1E84-40E2-9609-B8167572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6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80EA-DBC1-4B4F-9AF2-EB9650CE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C33B9-54F9-4D30-BEAF-8D53D554B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4995-9A5E-49F5-9DE5-83372362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91EF6-B923-4BE2-BD41-8AF98552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F6CEB-D26C-4AAE-BE57-F04E9B27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E8279-1E24-4706-BC2C-D28B414FD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CE90A-E81B-4713-8CDE-CF5683293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877DC-A4DE-44D9-8A8E-19C9E920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ED6B4-7583-4EF1-93E7-30AE8815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A5B6B-DC1E-4C7C-807E-7B8D7C70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3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A7A1-B872-4C84-9D25-685186BA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6328-6399-4490-B314-DF51F4FB6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44D03-346A-4923-BC50-2E9069C5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3B1B4-7AF1-4334-8E04-C9B3037C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B8FC0-F429-4ED8-950C-5953C1D1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7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EFB8-681A-476F-B9F1-9EDB18E7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7492A-6053-477A-BB66-59EE7C1C7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6DA0-45B6-4767-9580-C7C0658D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028DF-CF9E-4403-B6EC-458D22F0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0F189-6EF9-4578-9624-103AB4A8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26F2-0E64-47EC-A2E4-06100614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0A9E5-8B16-46BE-AB26-7C29FC7B1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EEBB3-FF01-44EB-9DE7-612B75B59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25281-41A3-431C-99F1-F70EBA19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2991A-A942-460C-8564-78989E3E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533E3-78EF-4B9D-993C-1CE6EB66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5145-F89D-4209-8CF4-735283C5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2C433-B0FB-4D8E-82BA-AC470CB13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B60EF-6D1F-4F68-901E-B970412E4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FE340-D8A4-4AF4-8580-CEB6E0729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16A7-17B9-4250-83CB-078E21350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44B19-43DD-4DB1-A212-E9C11D00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A4051-E625-4E80-93DE-DD77AFC6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410EB-C301-4C1C-BAD2-0CC465FB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5D46-2D42-4C9E-BD73-A95BC184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FF2F9-3C6C-44F0-AD9F-8293FA33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3B429-07EE-4A6C-8F50-D99D8CC8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53229-2923-441B-9FE7-5885AAA4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3EEEA-C321-4BA7-A046-D9CCB77F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26D9D-970C-43EC-8363-D7882071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BC397-7ADE-4120-963A-AAC77ABA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C828-0AEF-480A-A5FD-66DE617B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B592F-B6F0-45D5-B72D-77E0418B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5270B-A623-4E15-AC6F-E3EE75A5F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4E571-1BE8-46E5-BBB3-57A4FEEF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67819-2CB5-4617-91AB-E1C7D818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F1D05-0E4D-4F78-BAFB-13A9D778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2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8BA2-3BE6-4E2D-9621-93AFF2F0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73BE0-3995-4CED-9BC3-CEAA2289D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72DBF-5976-4618-A1E1-5E32C4FC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96969-5C0D-4AA3-B3E1-18018464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9A027-D5DF-48F8-BB03-BD8A2C24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45428-600C-4A9F-98D9-85337AE9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E825E-4844-4E64-9EC0-E8F7C881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E7223-D879-4477-BC14-9031FC4B8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DA9D-8B36-4A73-92F1-02B110709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5717-6296-40E2-84DF-043DA73E333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F98D6-04A7-42EE-A49F-8C6200AF9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2D0A4-3100-4598-92F9-B53067C8C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F3AD9-87F1-4BD9-83F4-2DDC7747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9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rad@vt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3425-72FA-4618-9EA5-D5F032426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DNS Firewall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DFB1D-06D1-442D-AE71-430399213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At Virginia Tech</a:t>
            </a:r>
          </a:p>
        </p:txBody>
      </p:sp>
    </p:spTree>
    <p:extLst>
      <p:ext uri="{BB962C8B-B14F-4D97-AF65-F5344CB8AC3E}">
        <p14:creationId xmlns:p14="http://schemas.microsoft.com/office/powerpoint/2010/main" val="15234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F38AC9-03E6-4BFE-89F3-27FBC23A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View</a:t>
            </a:r>
            <a:r>
              <a:rPr lang="en-US"/>
              <a:t/>
            </a:r>
            <a:br>
              <a:rPr lang="en-US"/>
            </a:br>
            <a:r>
              <a:rPr lang="en-US"/>
              <a:t>Redirect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680F4A-457E-48D7-83B3-EC9BBF9BE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91" y="365125"/>
            <a:ext cx="5835377" cy="6074705"/>
          </a:xfrm>
        </p:spPr>
      </p:pic>
    </p:spTree>
    <p:extLst>
      <p:ext uri="{BB962C8B-B14F-4D97-AF65-F5344CB8AC3E}">
        <p14:creationId xmlns:p14="http://schemas.microsoft.com/office/powerpoint/2010/main" val="40893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5BC66AE-6A0F-405E-8DC8-4A6ED026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 Landing Page - Web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1943D3-B77C-415A-8D4E-2536ABF84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33" y="1415392"/>
            <a:ext cx="8370933" cy="5231834"/>
          </a:xfrm>
        </p:spPr>
      </p:pic>
    </p:spTree>
    <p:extLst>
      <p:ext uri="{BB962C8B-B14F-4D97-AF65-F5344CB8AC3E}">
        <p14:creationId xmlns:p14="http://schemas.microsoft.com/office/powerpoint/2010/main" val="5037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2F62-3A4B-497F-8A5C-24781845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Infrastructure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94AA-2735-45D1-B5BF-F58157D4C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Mostly BIND on Unix servers Centrally</a:t>
            </a:r>
          </a:p>
          <a:p>
            <a:pPr lvl="1"/>
            <a:r>
              <a:rPr lang="en-US" dirty="0"/>
              <a:t>Two authoritative</a:t>
            </a:r>
          </a:p>
          <a:p>
            <a:pPr lvl="1"/>
            <a:r>
              <a:rPr lang="en-US" dirty="0"/>
              <a:t>Three recursive resolvers</a:t>
            </a:r>
          </a:p>
          <a:p>
            <a:r>
              <a:rPr lang="en-US" dirty="0"/>
              <a:t>Few Dozen MS Active Directory DNS Systems</a:t>
            </a:r>
          </a:p>
          <a:p>
            <a:pPr lvl="1"/>
            <a:r>
              <a:rPr lang="en-US" dirty="0"/>
              <a:t>Centrally and out in depts</a:t>
            </a:r>
          </a:p>
          <a:p>
            <a:r>
              <a:rPr lang="en-US" dirty="0"/>
              <a:t>Few Remaining Open Recursive Resolvers</a:t>
            </a:r>
          </a:p>
          <a:p>
            <a:pPr lvl="1"/>
            <a:r>
              <a:rPr lang="en-US" dirty="0"/>
              <a:t>This is due to abuse (DDoS)</a:t>
            </a:r>
          </a:p>
          <a:p>
            <a:pPr lvl="1"/>
            <a:r>
              <a:rPr lang="en-US" dirty="0"/>
              <a:t>The ones that remain rate limit or restrict access</a:t>
            </a:r>
          </a:p>
          <a:p>
            <a:r>
              <a:rPr lang="en-US" dirty="0"/>
              <a:t>We’re mostly 1</a:t>
            </a:r>
            <a:r>
              <a:rPr lang="en-US" baseline="30000" dirty="0"/>
              <a:t>st</a:t>
            </a:r>
            <a:r>
              <a:rPr lang="en-US" dirty="0"/>
              <a:t> generation DNS (BIND, C, Unix)</a:t>
            </a:r>
          </a:p>
          <a:p>
            <a:pPr lvl="1"/>
            <a:r>
              <a:rPr lang="en-US" dirty="0"/>
              <a:t>This is a 30+ year old technology stack</a:t>
            </a:r>
          </a:p>
        </p:txBody>
      </p:sp>
    </p:spTree>
    <p:extLst>
      <p:ext uri="{BB962C8B-B14F-4D97-AF65-F5344CB8AC3E}">
        <p14:creationId xmlns:p14="http://schemas.microsoft.com/office/powerpoint/2010/main" val="13395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EBDD-4F98-4FC6-B216-5BA8751F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Servers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7D104F-7B4D-48F4-B3F8-6E13FDC4C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15" y="43758"/>
            <a:ext cx="6013344" cy="6674086"/>
          </a:xfrm>
        </p:spPr>
      </p:pic>
    </p:spTree>
    <p:extLst>
      <p:ext uri="{BB962C8B-B14F-4D97-AF65-F5344CB8AC3E}">
        <p14:creationId xmlns:p14="http://schemas.microsoft.com/office/powerpoint/2010/main" val="5135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742B-4CA6-40A4-966C-B35FA2B2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campus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B4EDD-0C69-405B-862B-C2D53489A1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NI&amp;S maintains the DNS servers and process.</a:t>
            </a:r>
          </a:p>
          <a:p>
            <a:r>
              <a:rPr lang="en-US" dirty="0"/>
              <a:t>ITSO maintains security feeds and master RPZ DNS server.</a:t>
            </a:r>
          </a:p>
          <a:p>
            <a:r>
              <a:rPr lang="en-US" dirty="0"/>
              <a:t>Other campus depts (with own DNS) may:</a:t>
            </a:r>
          </a:p>
          <a:p>
            <a:pPr lvl="1"/>
            <a:r>
              <a:rPr lang="en-US" dirty="0"/>
              <a:t>Forward queries to </a:t>
            </a:r>
            <a:r>
              <a:rPr lang="en-US" dirty="0" err="1"/>
              <a:t>nyet</a:t>
            </a:r>
            <a:r>
              <a:rPr lang="en-US" dirty="0"/>
              <a:t>, </a:t>
            </a:r>
            <a:r>
              <a:rPr lang="en-US" dirty="0" err="1"/>
              <a:t>nein</a:t>
            </a:r>
            <a:r>
              <a:rPr lang="en-US" dirty="0"/>
              <a:t> and nope.</a:t>
            </a:r>
          </a:p>
          <a:p>
            <a:pPr lvl="1"/>
            <a:r>
              <a:rPr lang="en-US" dirty="0"/>
              <a:t>Transfer the BL zone from the ITSO.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3F5F88-96AE-4CA1-A604-47136278C5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52358"/>
            <a:ext cx="5181600" cy="3297872"/>
          </a:xfrm>
        </p:spPr>
      </p:pic>
    </p:spTree>
    <p:extLst>
      <p:ext uri="{BB962C8B-B14F-4D97-AF65-F5344CB8AC3E}">
        <p14:creationId xmlns:p14="http://schemas.microsoft.com/office/powerpoint/2010/main" val="32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1E6A-1BA9-4464-80D2-81C503A7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Technology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916F-4138-40D4-8D94-99E2B07A7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high-quality blocks with low false-positive rate.</a:t>
            </a:r>
          </a:p>
          <a:p>
            <a:r>
              <a:rPr lang="en-US" dirty="0"/>
              <a:t>Ultimately we want to prevent infection, phishing, drive-</a:t>
            </a:r>
            <a:r>
              <a:rPr lang="en-US" dirty="0" err="1"/>
              <a:t>bys</a:t>
            </a:r>
            <a:r>
              <a:rPr lang="en-US" dirty="0"/>
              <a:t>.</a:t>
            </a:r>
          </a:p>
          <a:p>
            <a:r>
              <a:rPr lang="en-US" dirty="0"/>
              <a:t>Keep popular domains (google, </a:t>
            </a:r>
            <a:r>
              <a:rPr lang="en-US" dirty="0" err="1"/>
              <a:t>facebook</a:t>
            </a:r>
            <a:r>
              <a:rPr lang="en-US" dirty="0"/>
              <a:t>, etc. off the block list).</a:t>
            </a:r>
          </a:p>
          <a:p>
            <a:r>
              <a:rPr lang="en-US" dirty="0"/>
              <a:t>Get as many bad domains as possible onto the block list.</a:t>
            </a:r>
          </a:p>
          <a:p>
            <a:r>
              <a:rPr lang="en-US" dirty="0"/>
              <a:t>Rotate out stale data so as not to punish innocent sites used in attacks.</a:t>
            </a:r>
          </a:p>
          <a:p>
            <a:r>
              <a:rPr lang="en-US" dirty="0"/>
              <a:t>Would like to learn from other schools who have thought about these issues. What do others do?</a:t>
            </a:r>
          </a:p>
        </p:txBody>
      </p:sp>
    </p:spTree>
    <p:extLst>
      <p:ext uri="{BB962C8B-B14F-4D97-AF65-F5344CB8AC3E}">
        <p14:creationId xmlns:p14="http://schemas.microsoft.com/office/powerpoint/2010/main" val="30068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C873-FC1F-423F-98A8-7F9FAEE3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RPZ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1C20C-98C4-4CA8-B6F3-0D8D62DAA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Age out domains</a:t>
            </a:r>
          </a:p>
          <a:p>
            <a:pPr lvl="1"/>
            <a:r>
              <a:rPr lang="en-US" dirty="0"/>
              <a:t>Protect Popular domains</a:t>
            </a:r>
          </a:p>
          <a:p>
            <a:r>
              <a:rPr lang="en-US" dirty="0"/>
              <a:t>If Seven Days Have Passed Since Last Report</a:t>
            </a:r>
          </a:p>
          <a:p>
            <a:pPr lvl="1"/>
            <a:r>
              <a:rPr lang="en-US" dirty="0"/>
              <a:t>Remove from DB</a:t>
            </a:r>
          </a:p>
          <a:p>
            <a:pPr lvl="2"/>
            <a:r>
              <a:rPr lang="en-US" dirty="0"/>
              <a:t>Unless SOC Analyst Added the domain</a:t>
            </a:r>
          </a:p>
          <a:p>
            <a:r>
              <a:rPr lang="en-US" dirty="0"/>
              <a:t>Serverless SQLite DB Engine</a:t>
            </a:r>
          </a:p>
          <a:p>
            <a:pPr lvl="1"/>
            <a:r>
              <a:rPr lang="en-US" dirty="0"/>
              <a:t>Simple, Compact and Fast</a:t>
            </a:r>
          </a:p>
        </p:txBody>
      </p:sp>
    </p:spTree>
    <p:extLst>
      <p:ext uri="{BB962C8B-B14F-4D97-AF65-F5344CB8AC3E}">
        <p14:creationId xmlns:p14="http://schemas.microsoft.com/office/powerpoint/2010/main" val="27736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95F0-B3C1-414C-809F-76988DA1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RPZ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96A69-E2AB-4FBA-87D2-CDF93C5EC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Goals</a:t>
            </a:r>
          </a:p>
          <a:p>
            <a:pPr lvl="1"/>
            <a:r>
              <a:rPr lang="en-US"/>
              <a:t>Authentication</a:t>
            </a:r>
          </a:p>
          <a:p>
            <a:pPr lvl="1"/>
            <a:r>
              <a:rPr lang="en-US"/>
              <a:t>Attribution</a:t>
            </a:r>
          </a:p>
          <a:p>
            <a:pPr lvl="1"/>
            <a:r>
              <a:rPr lang="en-US"/>
              <a:t>Remote Access</a:t>
            </a:r>
          </a:p>
          <a:p>
            <a:pPr lvl="1"/>
            <a:r>
              <a:rPr lang="en-US"/>
              <a:t>Automation/Integration with other NetSec Assets</a:t>
            </a:r>
          </a:p>
          <a:p>
            <a:r>
              <a:rPr lang="en-US"/>
              <a:t>Technology</a:t>
            </a:r>
          </a:p>
          <a:p>
            <a:pPr lvl="1"/>
            <a:r>
              <a:rPr lang="en-US"/>
              <a:t>Written in Go</a:t>
            </a:r>
          </a:p>
          <a:p>
            <a:pPr lvl="1"/>
            <a:r>
              <a:rPr lang="en-US"/>
              <a:t>Runs as normal user</a:t>
            </a:r>
          </a:p>
          <a:p>
            <a:pPr lvl="1"/>
            <a:r>
              <a:rPr lang="en-US"/>
              <a:t>Manipulates RPZ DB BL</a:t>
            </a:r>
          </a:p>
          <a:p>
            <a:pPr lvl="1"/>
            <a:r>
              <a:rPr lang="en-US"/>
              <a:t>Isolated from BIND</a:t>
            </a:r>
          </a:p>
          <a:p>
            <a:pPr lvl="1"/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E6E5-97CC-40DC-890B-68AD6719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API - Check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AD23CD-0629-48D5-AAE3-C8D6A92FB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63" y="1828800"/>
            <a:ext cx="8807073" cy="4909866"/>
          </a:xfrm>
        </p:spPr>
      </p:pic>
    </p:spTree>
    <p:extLst>
      <p:ext uri="{BB962C8B-B14F-4D97-AF65-F5344CB8AC3E}">
        <p14:creationId xmlns:p14="http://schemas.microsoft.com/office/powerpoint/2010/main" val="21837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2D9A-6B89-4FEE-83B2-08AF9688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API - Add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711F1E-8AD0-4CFA-8E6F-FE302BF35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4" y="1449978"/>
            <a:ext cx="8689916" cy="4844552"/>
          </a:xfrm>
        </p:spPr>
      </p:pic>
    </p:spTree>
    <p:extLst>
      <p:ext uri="{BB962C8B-B14F-4D97-AF65-F5344CB8AC3E}">
        <p14:creationId xmlns:p14="http://schemas.microsoft.com/office/powerpoint/2010/main" val="8943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311B-E1B4-41EE-B8B0-964617BC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A59D5-393E-4CEE-891C-08E22C14A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Brad Tilley - </a:t>
            </a:r>
            <a:r>
              <a:rPr lang="en-US" dirty="0">
                <a:hlinkClick r:id="rId2"/>
              </a:rPr>
              <a:t>brad@vt.edu</a:t>
            </a:r>
            <a:endParaRPr lang="en-US" dirty="0"/>
          </a:p>
          <a:p>
            <a:r>
              <a:rPr lang="en-US" dirty="0"/>
              <a:t>Formerly - ISO at Radford University.</a:t>
            </a:r>
          </a:p>
          <a:p>
            <a:r>
              <a:rPr lang="en-US" dirty="0"/>
              <a:t>Currently - Sr. Security Architect at VT.</a:t>
            </a:r>
          </a:p>
          <a:p>
            <a:r>
              <a:rPr lang="en-US" dirty="0"/>
              <a:t>Education - Georgia Tech, Virginia Tech.</a:t>
            </a:r>
          </a:p>
          <a:p>
            <a:r>
              <a:rPr lang="en-US" dirty="0"/>
              <a:t>Various other technology positions outside of </a:t>
            </a:r>
            <a:r>
              <a:rPr lang="en-US" dirty="0" err="1"/>
              <a:t>DoIT</a:t>
            </a:r>
            <a:r>
              <a:rPr lang="en-US" dirty="0"/>
              <a:t> over last 20 years.</a:t>
            </a:r>
          </a:p>
        </p:txBody>
      </p:sp>
    </p:spTree>
    <p:extLst>
      <p:ext uri="{BB962C8B-B14F-4D97-AF65-F5344CB8AC3E}">
        <p14:creationId xmlns:p14="http://schemas.microsoft.com/office/powerpoint/2010/main" val="1812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5690-18F2-4684-AECD-4C76326E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Dnsdiff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FAB-2CB9-44A8-A5E0-B13272BB6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in Go</a:t>
            </a:r>
          </a:p>
          <a:p>
            <a:r>
              <a:rPr lang="en-US" dirty="0"/>
              <a:t>Monitors RPZ DB for change</a:t>
            </a:r>
          </a:p>
          <a:p>
            <a:r>
              <a:rPr lang="en-US" dirty="0"/>
              <a:t>Upon detecting change, reloads Block List zone in BIND</a:t>
            </a:r>
          </a:p>
          <a:p>
            <a:r>
              <a:rPr lang="en-US" dirty="0"/>
              <a:t>Won’t be needed when we switch to </a:t>
            </a:r>
            <a:r>
              <a:rPr lang="en-US" dirty="0" err="1"/>
              <a:t>CoreDNS</a:t>
            </a:r>
            <a:r>
              <a:rPr lang="en-US" dirty="0"/>
              <a:t> as it does this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9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7F451-9ED4-4012-AA72-401F110A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Feed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04391-8BE9-4AB0-BD75-5094A02F3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Automated</a:t>
            </a:r>
          </a:p>
          <a:p>
            <a:pPr lvl="1"/>
            <a:r>
              <a:rPr lang="en-US" dirty="0"/>
              <a:t>Malware Domains</a:t>
            </a:r>
          </a:p>
          <a:p>
            <a:pPr lvl="1"/>
            <a:r>
              <a:rPr lang="en-US" dirty="0"/>
              <a:t>REN-ISAC SES</a:t>
            </a:r>
          </a:p>
          <a:p>
            <a:pPr lvl="1"/>
            <a:r>
              <a:rPr lang="en-US" dirty="0"/>
              <a:t>Ransomware Tracker</a:t>
            </a:r>
          </a:p>
          <a:p>
            <a:pPr lvl="1"/>
            <a:r>
              <a:rPr lang="en-US" dirty="0"/>
              <a:t>Zeus Tracker</a:t>
            </a:r>
          </a:p>
          <a:p>
            <a:pPr lvl="1"/>
            <a:r>
              <a:rPr lang="en-US" dirty="0"/>
              <a:t>Maybe NOD soon (working on this)</a:t>
            </a:r>
          </a:p>
          <a:p>
            <a:r>
              <a:rPr lang="en-US" dirty="0"/>
              <a:t>Manual/API</a:t>
            </a:r>
          </a:p>
          <a:p>
            <a:pPr lvl="1"/>
            <a:r>
              <a:rPr lang="en-US" dirty="0"/>
              <a:t>FireEye Appliances</a:t>
            </a:r>
          </a:p>
          <a:p>
            <a:pPr lvl="1"/>
            <a:r>
              <a:rPr lang="en-US" dirty="0"/>
              <a:t>Bro</a:t>
            </a:r>
          </a:p>
          <a:p>
            <a:r>
              <a:rPr lang="en-US" dirty="0"/>
              <a:t>We’d like to learn about other high-quality sources. </a:t>
            </a:r>
          </a:p>
          <a:p>
            <a:r>
              <a:rPr lang="en-US" dirty="0"/>
              <a:t>What do others do?</a:t>
            </a:r>
          </a:p>
        </p:txBody>
      </p:sp>
    </p:spTree>
    <p:extLst>
      <p:ext uri="{BB962C8B-B14F-4D97-AF65-F5344CB8AC3E}">
        <p14:creationId xmlns:p14="http://schemas.microsoft.com/office/powerpoint/2010/main" val="13218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8855-B00D-4FE9-A232-7E97B4F1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437E-54C6-4A88-A699-AFBCD6FAF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from BIND to 3</a:t>
            </a:r>
            <a:r>
              <a:rPr lang="en-US" baseline="30000" dirty="0"/>
              <a:t>rd</a:t>
            </a:r>
            <a:r>
              <a:rPr lang="en-US" dirty="0"/>
              <a:t> Generation DNS (</a:t>
            </a:r>
            <a:r>
              <a:rPr lang="en-US" dirty="0" err="1"/>
              <a:t>CoreDNS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BIND has been around for long time (30+ years, C) </a:t>
            </a:r>
          </a:p>
          <a:p>
            <a:pPr lvl="1"/>
            <a:r>
              <a:rPr lang="en-US" dirty="0" err="1"/>
              <a:t>PowerDNS</a:t>
            </a:r>
            <a:r>
              <a:rPr lang="en-US" dirty="0"/>
              <a:t> would be 2</a:t>
            </a:r>
            <a:r>
              <a:rPr lang="en-US" baseline="30000" dirty="0"/>
              <a:t>nd</a:t>
            </a:r>
            <a:r>
              <a:rPr lang="en-US" dirty="0"/>
              <a:t> generation DNS (DB backed, C++)</a:t>
            </a:r>
          </a:p>
          <a:p>
            <a:pPr lvl="1"/>
            <a:r>
              <a:rPr lang="en-US" dirty="0" err="1"/>
              <a:t>CoreDNS</a:t>
            </a:r>
            <a:r>
              <a:rPr lang="en-US" dirty="0"/>
              <a:t> is 3</a:t>
            </a:r>
            <a:r>
              <a:rPr lang="en-US" baseline="30000" dirty="0"/>
              <a:t>rd</a:t>
            </a:r>
            <a:r>
              <a:rPr lang="en-US" dirty="0"/>
              <a:t> generation (cloud and container first, Go)</a:t>
            </a:r>
          </a:p>
          <a:p>
            <a:r>
              <a:rPr lang="en-US" dirty="0"/>
              <a:t>Move everything into Docker and run in AWS</a:t>
            </a:r>
          </a:p>
          <a:p>
            <a:r>
              <a:rPr lang="en-US" dirty="0"/>
              <a:t>Obtain more and better quality feeds</a:t>
            </a:r>
          </a:p>
          <a:p>
            <a:r>
              <a:rPr lang="en-US" dirty="0"/>
              <a:t>Continue to refine and perfect logic and stats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A792-CEFB-41C9-A73C-FAABC024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CB605-E5D3-4F9F-9E4A-FA08DD1E6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worth the effort and cost</a:t>
            </a:r>
          </a:p>
          <a:p>
            <a:pPr lvl="1"/>
            <a:r>
              <a:rPr lang="en-US" dirty="0"/>
              <a:t>Has prevented compromises</a:t>
            </a:r>
          </a:p>
          <a:p>
            <a:pPr lvl="1"/>
            <a:r>
              <a:rPr lang="en-US" dirty="0"/>
              <a:t>Popular with campus community</a:t>
            </a:r>
          </a:p>
          <a:p>
            <a:r>
              <a:rPr lang="en-US" dirty="0"/>
              <a:t>Spend more time upfront thinking</a:t>
            </a:r>
          </a:p>
          <a:p>
            <a:pPr lvl="1"/>
            <a:r>
              <a:rPr lang="en-US" dirty="0"/>
              <a:t>How do we collect/visualize stats?</a:t>
            </a:r>
          </a:p>
          <a:p>
            <a:pPr lvl="1"/>
            <a:r>
              <a:rPr lang="en-US" dirty="0"/>
              <a:t>How do we measure effectiveness?</a:t>
            </a:r>
          </a:p>
          <a:p>
            <a:pPr lvl="1"/>
            <a:r>
              <a:rPr lang="en-US" dirty="0"/>
              <a:t>How do we mine the redirect data to find other issues?</a:t>
            </a:r>
          </a:p>
          <a:p>
            <a:pPr lvl="1"/>
            <a:r>
              <a:rPr lang="en-US" dirty="0"/>
              <a:t>How do we integrate with other </a:t>
            </a:r>
            <a:r>
              <a:rPr lang="en-US" dirty="0" err="1"/>
              <a:t>netsec</a:t>
            </a:r>
            <a:r>
              <a:rPr lang="en-US" dirty="0"/>
              <a:t> assets?</a:t>
            </a:r>
          </a:p>
          <a:p>
            <a:r>
              <a:rPr lang="en-US" dirty="0"/>
              <a:t>Be prepared to deal with detractors </a:t>
            </a:r>
          </a:p>
          <a:p>
            <a:pPr lvl="1"/>
            <a:r>
              <a:rPr lang="en-US" dirty="0"/>
              <a:t>The intent is NOT to spy on DNS queries</a:t>
            </a:r>
          </a:p>
          <a:p>
            <a:pPr lvl="1"/>
            <a:r>
              <a:rPr lang="en-US" dirty="0"/>
              <a:t>It’s just another layer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EDDB-FD22-4401-BDB9-4D65BC1E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3EFE-C863-4D5E-9751-D6042D53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Forum/questions</a:t>
            </a:r>
          </a:p>
        </p:txBody>
      </p:sp>
    </p:spTree>
    <p:extLst>
      <p:ext uri="{BB962C8B-B14F-4D97-AF65-F5344CB8AC3E}">
        <p14:creationId xmlns:p14="http://schemas.microsoft.com/office/powerpoint/2010/main" val="10759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4511-0F4D-4E23-8529-FBDBCF7A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AB271-01A3-4E15-9F44-B789A558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a DNS Firewall (aka RPZ)</a:t>
            </a:r>
          </a:p>
          <a:p>
            <a:r>
              <a:rPr lang="en-US" dirty="0"/>
              <a:t>The Client View</a:t>
            </a:r>
          </a:p>
          <a:p>
            <a:pPr lvl="1"/>
            <a:r>
              <a:rPr lang="en-US" dirty="0"/>
              <a:t>Configuration</a:t>
            </a:r>
          </a:p>
          <a:p>
            <a:pPr lvl="1"/>
            <a:r>
              <a:rPr lang="en-US" dirty="0"/>
              <a:t>Redirects</a:t>
            </a:r>
          </a:p>
          <a:p>
            <a:pPr lvl="1"/>
            <a:r>
              <a:rPr lang="en-US" dirty="0"/>
              <a:t>Exemptions</a:t>
            </a:r>
          </a:p>
          <a:p>
            <a:r>
              <a:rPr lang="en-US" dirty="0"/>
              <a:t>The Infrastructure View</a:t>
            </a:r>
          </a:p>
          <a:p>
            <a:pPr lvl="1"/>
            <a:r>
              <a:rPr lang="en-US" dirty="0"/>
              <a:t>Partner with Network Services</a:t>
            </a:r>
          </a:p>
          <a:p>
            <a:pPr lvl="1"/>
            <a:r>
              <a:rPr lang="en-US" dirty="0"/>
              <a:t>Interoperate with decentral departments (separate DNS)</a:t>
            </a:r>
          </a:p>
          <a:p>
            <a:r>
              <a:rPr lang="en-US" dirty="0"/>
              <a:t>The Technology View </a:t>
            </a:r>
          </a:p>
          <a:p>
            <a:pPr lvl="1"/>
            <a:r>
              <a:rPr lang="en-US" dirty="0"/>
              <a:t>DB, API and feeds</a:t>
            </a:r>
          </a:p>
          <a:p>
            <a:r>
              <a:rPr lang="en-US" dirty="0"/>
              <a:t>The Future &amp;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4962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E136-0ED4-46C8-9D6E-0B2FBBE257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60668" y="185979"/>
            <a:ext cx="5470662" cy="1281112"/>
          </a:xfrm>
        </p:spPr>
        <p:txBody>
          <a:bodyPr/>
          <a:lstStyle/>
          <a:p>
            <a:r>
              <a:rPr lang="en-US" dirty="0"/>
              <a:t>What is a DNS Firewall?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A10EA55-BFF3-425C-8478-EFB7F08ED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r="-2" b="-2"/>
          <a:stretch/>
        </p:blipFill>
        <p:spPr>
          <a:xfrm>
            <a:off x="2619211" y="1223303"/>
            <a:ext cx="6953577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3CE6-8184-40C7-AA9C-1F7B92FE7B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8053" y="218130"/>
            <a:ext cx="5215894" cy="128111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DNS Firewall?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A1534B03-C040-4759-B070-3B48C3687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6710"/>
          <a:stretch/>
        </p:blipFill>
        <p:spPr>
          <a:xfrm>
            <a:off x="2303380" y="1256467"/>
            <a:ext cx="6953577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1153-840C-469F-8F6E-608A5488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Really… What is a DNS Firewall?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E954-F22A-48F9-A012-4DB9227E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Response Policy Zone (RPZ). </a:t>
            </a:r>
          </a:p>
          <a:p>
            <a:r>
              <a:rPr lang="en-US" dirty="0"/>
              <a:t>A mechanism in the DNS which allows recursive resolvers to customize responses (tell lies) for certain zones.</a:t>
            </a:r>
          </a:p>
          <a:p>
            <a:r>
              <a:rPr lang="en-US" dirty="0"/>
              <a:t>First released in 2010 in BIND by Paul </a:t>
            </a:r>
            <a:r>
              <a:rPr lang="en-US" dirty="0" err="1"/>
              <a:t>Vixie</a:t>
            </a:r>
            <a:r>
              <a:rPr lang="en-US" dirty="0"/>
              <a:t>/ISC. </a:t>
            </a:r>
          </a:p>
          <a:p>
            <a:r>
              <a:rPr lang="en-US" dirty="0"/>
              <a:t>It is an open and vendor-neutral standard.</a:t>
            </a:r>
          </a:p>
          <a:p>
            <a:r>
              <a:rPr lang="en-US" dirty="0"/>
              <a:t>Goal is to protect clients from malicious domains.</a:t>
            </a:r>
          </a:p>
          <a:p>
            <a:r>
              <a:rPr lang="en-US" dirty="0"/>
              <a:t>VT has been experimenting with RPZ since 2012. </a:t>
            </a:r>
          </a:p>
        </p:txBody>
      </p:sp>
    </p:spTree>
    <p:extLst>
      <p:ext uri="{BB962C8B-B14F-4D97-AF65-F5344CB8AC3E}">
        <p14:creationId xmlns:p14="http://schemas.microsoft.com/office/powerpoint/2010/main" val="21723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off-campus </a:t>
            </a:r>
          </a:p>
          <a:p>
            <a:r>
              <a:rPr lang="en-US" dirty="0" smtClean="0"/>
              <a:t>2/25/19 – ISB, RB14 DHCP hosts (COMPLETE)</a:t>
            </a:r>
          </a:p>
          <a:p>
            <a:r>
              <a:rPr lang="en-US" dirty="0" smtClean="0"/>
              <a:t>3/4/19 – </a:t>
            </a:r>
            <a:r>
              <a:rPr lang="en-US" dirty="0" err="1" smtClean="0"/>
              <a:t>Resnet</a:t>
            </a:r>
            <a:r>
              <a:rPr lang="en-US" dirty="0" smtClean="0"/>
              <a:t> (static, wireless) DHCP hosts</a:t>
            </a:r>
          </a:p>
          <a:p>
            <a:r>
              <a:rPr lang="en-US" dirty="0" smtClean="0"/>
              <a:t>3/7/19 – ITSO/NI&amp;S deployment assessment</a:t>
            </a:r>
          </a:p>
          <a:p>
            <a:r>
              <a:rPr lang="en-US" dirty="0" smtClean="0"/>
              <a:t>3/11-31/19 – final rollout for rest of campus DHCP</a:t>
            </a:r>
          </a:p>
          <a:p>
            <a:endParaRPr lang="en-US" dirty="0"/>
          </a:p>
          <a:p>
            <a:r>
              <a:rPr lang="en-US" dirty="0" smtClean="0"/>
              <a:t>Optional – users can configure their static hosts manually anytime</a:t>
            </a:r>
          </a:p>
        </p:txBody>
      </p:sp>
    </p:spTree>
    <p:extLst>
      <p:ext uri="{BB962C8B-B14F-4D97-AF65-F5344CB8AC3E}">
        <p14:creationId xmlns:p14="http://schemas.microsoft.com/office/powerpoint/2010/main" val="25531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A5B7-8C48-48E7-B5EC-04B9EFDD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Client View -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4031D-4336-445E-A428-536953F3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VT Clients use the VT RPZ blocking enabled recursive resolvers. </a:t>
            </a:r>
          </a:p>
          <a:p>
            <a:pPr lvl="1"/>
            <a:r>
              <a:rPr lang="en-US" b="1" dirty="0" smtClean="0"/>
              <a:t>nyet.iso.vt.edu – 198.82.247.39</a:t>
            </a:r>
            <a:endParaRPr lang="en-US" b="1" dirty="0"/>
          </a:p>
          <a:p>
            <a:pPr lvl="1"/>
            <a:r>
              <a:rPr lang="en-US" b="1" dirty="0" smtClean="0"/>
              <a:t>nein.iso.vt.edu -  198.82.247.111</a:t>
            </a:r>
            <a:endParaRPr lang="en-US" b="1" dirty="0"/>
          </a:p>
          <a:p>
            <a:pPr lvl="1"/>
            <a:r>
              <a:rPr lang="en-US" b="1" dirty="0" smtClean="0"/>
              <a:t>nope.iso.vt.edu – 198.82.247.69</a:t>
            </a:r>
            <a:endParaRPr lang="en-US" b="1" dirty="0"/>
          </a:p>
          <a:p>
            <a:r>
              <a:rPr lang="en-US" dirty="0"/>
              <a:t>Currently only available from vt.edu address space.</a:t>
            </a:r>
          </a:p>
          <a:p>
            <a:r>
              <a:rPr lang="en-US" dirty="0"/>
              <a:t>All VT DNS Recursive Resolvers transfer and log the RPZ.</a:t>
            </a:r>
          </a:p>
          <a:p>
            <a:pPr lvl="1"/>
            <a:r>
              <a:rPr lang="en-US" dirty="0" smtClean="0"/>
              <a:t>milo.cns.vt.edu - 198.82.247.98</a:t>
            </a:r>
            <a:endParaRPr lang="en-US" dirty="0"/>
          </a:p>
          <a:p>
            <a:pPr lvl="1"/>
            <a:r>
              <a:rPr lang="en-US" dirty="0" smtClean="0"/>
              <a:t>jeru.cns.vt.edu -  198.82.247.66</a:t>
            </a:r>
            <a:endParaRPr lang="en-US" dirty="0"/>
          </a:p>
          <a:p>
            <a:pPr lvl="1"/>
            <a:r>
              <a:rPr lang="en-US" dirty="0" smtClean="0"/>
              <a:t>yardbird.cns.vt.edu – 198.82.247.34</a:t>
            </a:r>
            <a:endParaRPr lang="en-US" dirty="0"/>
          </a:p>
          <a:p>
            <a:r>
              <a:rPr lang="en-US" dirty="0"/>
              <a:t>Only </a:t>
            </a:r>
            <a:r>
              <a:rPr lang="en-US" dirty="0" err="1"/>
              <a:t>nyet</a:t>
            </a:r>
            <a:r>
              <a:rPr lang="en-US" dirty="0"/>
              <a:t>, </a:t>
            </a:r>
            <a:r>
              <a:rPr lang="en-US" dirty="0" err="1"/>
              <a:t>nein</a:t>
            </a:r>
            <a:r>
              <a:rPr lang="en-US" dirty="0"/>
              <a:t> and nope tell lies.</a:t>
            </a:r>
          </a:p>
        </p:txBody>
      </p:sp>
    </p:spTree>
    <p:extLst>
      <p:ext uri="{BB962C8B-B14F-4D97-AF65-F5344CB8AC3E}">
        <p14:creationId xmlns:p14="http://schemas.microsoft.com/office/powerpoint/2010/main" val="1068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A0B9-5241-46C0-8B5A-E4534AE4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Malware Callbacks a Problem?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752" y="1386978"/>
            <a:ext cx="10792098" cy="50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744</Words>
  <Application>Microsoft Office PowerPoint</Application>
  <PresentationFormat>Widescreen</PresentationFormat>
  <Paragraphs>138</Paragraphs>
  <Slides>24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The DNS Firewall Architecture</vt:lpstr>
      <vt:lpstr>About Me</vt:lpstr>
      <vt:lpstr>Presentation Outline</vt:lpstr>
      <vt:lpstr>What is a DNS Firewall?</vt:lpstr>
      <vt:lpstr>What is a DNS Firewall?</vt:lpstr>
      <vt:lpstr>No Really… What is a DNS Firewall?</vt:lpstr>
      <vt:lpstr>Timetable</vt:lpstr>
      <vt:lpstr>The Client View - Configuration</vt:lpstr>
      <vt:lpstr>Are Malware Callbacks a Problem?</vt:lpstr>
      <vt:lpstr>Client View Redirect</vt:lpstr>
      <vt:lpstr>Redirect Landing Page - Web</vt:lpstr>
      <vt:lpstr>The Infrastructure View</vt:lpstr>
      <vt:lpstr>The Servers</vt:lpstr>
      <vt:lpstr>Working with campus partners</vt:lpstr>
      <vt:lpstr>The Technology View</vt:lpstr>
      <vt:lpstr>The RPZ Database</vt:lpstr>
      <vt:lpstr>The RPZ API</vt:lpstr>
      <vt:lpstr>API - Check</vt:lpstr>
      <vt:lpstr>API - Add</vt:lpstr>
      <vt:lpstr>Dnsdiff </vt:lpstr>
      <vt:lpstr>The Feed Sources</vt:lpstr>
      <vt:lpstr>The Future</vt:lpstr>
      <vt:lpstr>Lessons Learned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DNS Firewall Architecture</dc:title>
  <dc:creator>Tilley, R. Brad</dc:creator>
  <cp:lastModifiedBy>Marchany, Randolph</cp:lastModifiedBy>
  <cp:revision>6</cp:revision>
  <dcterms:created xsi:type="dcterms:W3CDTF">2018-09-12T11:54:40Z</dcterms:created>
  <dcterms:modified xsi:type="dcterms:W3CDTF">2019-02-28T18:50:19Z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14cf7c-fa75-42b7-8327-f4972cb84dbf_Enabled">
    <vt:lpwstr>True</vt:lpwstr>
  </property>
  <property fmtid="{D5CDD505-2E9C-101B-9397-08002B2CF9AE}" pid="3" name="MSIP_Label_3b14cf7c-fa75-42b7-8327-f4972cb84dbf_SiteId">
    <vt:lpwstr>60956884-10ad-40fa-863d-4f32c1e3a37a</vt:lpwstr>
  </property>
  <property fmtid="{D5CDD505-2E9C-101B-9397-08002B2CF9AE}" pid="4" name="MSIP_Label_3b14cf7c-fa75-42b7-8327-f4972cb84dbf_Owner">
    <vt:lpwstr>rtilley@vt.edu</vt:lpwstr>
  </property>
  <property fmtid="{D5CDD505-2E9C-101B-9397-08002B2CF9AE}" pid="5" name="MSIP_Label_3b14cf7c-fa75-42b7-8327-f4972cb84dbf_SetDate">
    <vt:lpwstr>2018-09-12T12:29:30.1022960Z</vt:lpwstr>
  </property>
  <property fmtid="{D5CDD505-2E9C-101B-9397-08002B2CF9AE}" pid="6" name="MSIP_Label_3b14cf7c-fa75-42b7-8327-f4972cb84dbf_Name">
    <vt:lpwstr>General</vt:lpwstr>
  </property>
  <property fmtid="{D5CDD505-2E9C-101B-9397-08002B2CF9AE}" pid="7" name="MSIP_Label_3b14cf7c-fa75-42b7-8327-f4972cb84dbf_Application">
    <vt:lpwstr>Microsoft Azure Information Protection</vt:lpwstr>
  </property>
  <property fmtid="{D5CDD505-2E9C-101B-9397-08002B2CF9AE}" pid="8" name="MSIP_Label_3b14cf7c-fa75-42b7-8327-f4972cb84dbf_Extended_MSFT_Method">
    <vt:lpwstr>Automatic</vt:lpwstr>
  </property>
  <property fmtid="{D5CDD505-2E9C-101B-9397-08002B2CF9AE}" pid="9" name="Sensitivity">
    <vt:lpwstr>General</vt:lpwstr>
  </property>
</Properties>
</file>