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033ACB-9BA2-F045-BA6E-0DA4C638A86A}" v="33" dt="2019-02-28T22:35:11.566"/>
    <p1510:client id="{F1F0917C-BF91-4C74-A36F-910C84844615}" v="2" dt="2019-03-01T01:30:28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5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3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8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1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26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7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56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75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3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2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3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4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0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2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sva.org/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semble.cms.vt.edu/pprd" TargetMode="External"/><Relationship Id="rId2" Type="http://schemas.openxmlformats.org/officeDocument/2006/relationships/hyperlink" Target="https://ensemble.cms.vt.edu/upgrad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y5tvjgxt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Open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Announcements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DCSS – Spring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0A264-BAFC-4C7B-907F-125043D8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2094390"/>
            <a:ext cx="2793158" cy="1600200"/>
          </a:xfrm>
        </p:spPr>
        <p:txBody>
          <a:bodyPr/>
          <a:lstStyle/>
          <a:p>
            <a:r>
              <a:rPr lang="en-US" dirty="0"/>
              <a:t>Association of Collegiate Computing Services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(ACCS) Annual </a:t>
            </a:r>
            <a:br>
              <a:rPr lang="en-US" dirty="0"/>
            </a:br>
            <a:r>
              <a:rPr lang="en-US" dirty="0"/>
              <a:t>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2E278-C0B2-4134-92C1-5E1CEE95B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39" y="480647"/>
            <a:ext cx="6782449" cy="5890845"/>
          </a:xfrm>
        </p:spPr>
        <p:txBody>
          <a:bodyPr>
            <a:normAutofit/>
          </a:bodyPr>
          <a:lstStyle/>
          <a:p>
            <a:r>
              <a:rPr lang="en-US" sz="2400" dirty="0"/>
              <a:t>Just 12 days away, but there is still time to register!</a:t>
            </a:r>
          </a:p>
          <a:p>
            <a:r>
              <a:rPr lang="en-US" sz="2400" dirty="0"/>
              <a:t>Many exciting networking and learning opportunities for IT professionals in Higher Education</a:t>
            </a:r>
          </a:p>
          <a:p>
            <a:r>
              <a:rPr lang="en-US" sz="2400" dirty="0"/>
              <a:t>R</a:t>
            </a:r>
            <a:r>
              <a:rPr lang="en-US" sz="2400" b="1" dirty="0"/>
              <a:t>egistration officially closes on March 6 at 8:00 PM -- no onsite or late registrations will be accepted</a:t>
            </a:r>
            <a:r>
              <a:rPr lang="en-US" sz="2400" dirty="0"/>
              <a:t> </a:t>
            </a:r>
          </a:p>
          <a:p>
            <a:r>
              <a:rPr lang="en-US" sz="2400" dirty="0"/>
              <a:t>For more information, visit 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http://www.accsva.org/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7FC3B-9031-4453-B57F-4E187008D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965261"/>
            <a:ext cx="2793158" cy="28955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March 13-15</a:t>
            </a:r>
          </a:p>
          <a:p>
            <a:r>
              <a:rPr lang="en-US" sz="1800" dirty="0"/>
              <a:t>Portsmouth, Virginia</a:t>
            </a:r>
          </a:p>
          <a:p>
            <a:endParaRPr lang="en-US" sz="1800" dirty="0"/>
          </a:p>
          <a:p>
            <a:r>
              <a:rPr lang="en-US" sz="1800" dirty="0"/>
              <a:t>Anne Sheppard</a:t>
            </a:r>
          </a:p>
        </p:txBody>
      </p:sp>
    </p:spTree>
    <p:extLst>
      <p:ext uri="{BB962C8B-B14F-4D97-AF65-F5344CB8AC3E}">
        <p14:creationId xmlns:p14="http://schemas.microsoft.com/office/powerpoint/2010/main" val="98900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E681-7492-4512-A6CD-BD93BFCE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Ensemble CMS</a:t>
            </a:r>
            <a:br>
              <a:rPr lang="en-US" sz="2800" dirty="0"/>
            </a:br>
            <a:r>
              <a:rPr lang="en-US" sz="2800" dirty="0"/>
              <a:t>Version 6.4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91DB-4AD6-4066-93A4-D18E918CE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457" y="1570421"/>
            <a:ext cx="6810410" cy="53164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Author Improvements include: </a:t>
            </a:r>
          </a:p>
          <a:p>
            <a:pPr lvl="1"/>
            <a:r>
              <a:rPr lang="en-US" sz="1800" dirty="0"/>
              <a:t>Faster navigation (Content tree</a:t>
            </a:r>
            <a:r>
              <a:rPr lang="en-US" sz="1800" b="1" dirty="0"/>
              <a:t>)</a:t>
            </a:r>
            <a:r>
              <a:rPr lang="en-US" sz="1800" dirty="0"/>
              <a:t> </a:t>
            </a:r>
          </a:p>
          <a:p>
            <a:pPr lvl="1"/>
            <a:r>
              <a:rPr lang="en-US" sz="1800" dirty="0"/>
              <a:t>View as published, better previews (View as published) </a:t>
            </a:r>
          </a:p>
          <a:p>
            <a:pPr lvl="1"/>
            <a:r>
              <a:rPr lang="en-US" sz="1800" dirty="0"/>
              <a:t>Recursive publishing </a:t>
            </a:r>
          </a:p>
          <a:p>
            <a:pPr lvl="1"/>
            <a:r>
              <a:rPr lang="en-US" sz="1800" dirty="0"/>
              <a:t>Architecture improvements (larger binaries) </a:t>
            </a:r>
          </a:p>
          <a:p>
            <a:r>
              <a:rPr lang="en-US" sz="2000" dirty="0"/>
              <a:t>Training is available at </a:t>
            </a:r>
            <a:r>
              <a:rPr lang="en-US" sz="2000" dirty="0">
                <a:hlinkClick r:id="rId2"/>
              </a:rPr>
              <a:t>https://ensemble.cms.vt.edu/upgrade</a:t>
            </a:r>
            <a:r>
              <a:rPr lang="en-US" sz="2000" dirty="0"/>
              <a:t> </a:t>
            </a:r>
          </a:p>
          <a:p>
            <a:r>
              <a:rPr lang="en-US" sz="2000" dirty="0"/>
              <a:t>Version 6.4 is now in preproduction: </a:t>
            </a:r>
            <a:r>
              <a:rPr lang="en-US" sz="2000" dirty="0">
                <a:hlinkClick r:id="rId3"/>
              </a:rPr>
              <a:t>https://ensemble.cms.vt.edu/pprd</a:t>
            </a:r>
            <a:r>
              <a:rPr lang="en-US" sz="2000" dirty="0"/>
              <a:t> (uses production VT Username, passphrase, and ED groups) </a:t>
            </a:r>
          </a:p>
        </p:txBody>
      </p:sp>
      <p:pic>
        <p:nvPicPr>
          <p:cNvPr id="5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29CDA6A-87CA-4CDF-A783-34337AB51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1158" y="106829"/>
            <a:ext cx="5151820" cy="1835061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7F637D9-006A-481C-B471-77C97C23A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965261"/>
            <a:ext cx="2793158" cy="289559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S.B. Chandler</a:t>
            </a:r>
          </a:p>
        </p:txBody>
      </p:sp>
    </p:spTree>
    <p:extLst>
      <p:ext uri="{BB962C8B-B14F-4D97-AF65-F5344CB8AC3E}">
        <p14:creationId xmlns:p14="http://schemas.microsoft.com/office/powerpoint/2010/main" val="415814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871B-99C4-4167-AA65-B7C8B4D2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Antenna System (DAS)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906A-AB0A-4541-82DD-B7B74C3E9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457" y="484352"/>
            <a:ext cx="6792892" cy="59821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/>
          </a:p>
          <a:p>
            <a:r>
              <a:rPr lang="en-US" sz="2000" dirty="0"/>
              <a:t>AT&amp;T has joined the Distributed Antenna System </a:t>
            </a:r>
          </a:p>
          <a:p>
            <a:r>
              <a:rPr lang="en-US" sz="2000" dirty="0"/>
              <a:t>Official launch was January 30, 2019 </a:t>
            </a:r>
          </a:p>
          <a:p>
            <a:r>
              <a:rPr lang="en-US" sz="2000" dirty="0"/>
              <a:t>Fully executed agreement with T-Mobile to join - construction start TBD </a:t>
            </a:r>
          </a:p>
          <a:p>
            <a:r>
              <a:rPr lang="en-US" sz="2000" dirty="0"/>
              <a:t>Initial carrier was Verizon Wireless “on the air” in September of 2013 </a:t>
            </a:r>
          </a:p>
          <a:p>
            <a:r>
              <a:rPr lang="en-US" sz="2000" dirty="0"/>
              <a:t>DAS designed for multiple cellular providers </a:t>
            </a:r>
          </a:p>
          <a:p>
            <a:r>
              <a:rPr lang="en-US" sz="2000" dirty="0"/>
              <a:t>Stadium bowl, all interior and exterior levels, and parking lots </a:t>
            </a:r>
          </a:p>
          <a:p>
            <a:r>
              <a:rPr lang="en-US" sz="2000" dirty="0"/>
              <a:t>Stadium system used for expansion </a:t>
            </a:r>
          </a:p>
          <a:p>
            <a:r>
              <a:rPr lang="en-US" sz="2000" dirty="0"/>
              <a:t>Coverage and capacity extended to six Residence Halls 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91C5809-4787-444D-823F-2A654F7EB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965261"/>
            <a:ext cx="2793158" cy="289559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Richard Hach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2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AF47-8B7B-4450-9375-64DC7D93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839951"/>
            <a:ext cx="3231089" cy="2038131"/>
          </a:xfrm>
        </p:spPr>
        <p:txBody>
          <a:bodyPr/>
          <a:lstStyle/>
          <a:p>
            <a:r>
              <a:rPr lang="en-US" dirty="0"/>
              <a:t>Volunteer opportunity: </a:t>
            </a:r>
            <a:br>
              <a:rPr lang="en-US" dirty="0"/>
            </a:br>
            <a:r>
              <a:rPr lang="en-US" dirty="0" err="1"/>
              <a:t>KidsTech</a:t>
            </a:r>
            <a:r>
              <a:rPr lang="en-US" dirty="0"/>
              <a:t> University Coding Booth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50D6A-906A-4CA8-8262-0F222CAA5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733" y="1622972"/>
            <a:ext cx="6652755" cy="4747173"/>
          </a:xfrm>
        </p:spPr>
        <p:txBody>
          <a:bodyPr/>
          <a:lstStyle/>
          <a:p>
            <a:r>
              <a:rPr lang="en-US" sz="2000" dirty="0"/>
              <a:t>Afternoon of Saturday, March 30</a:t>
            </a:r>
            <a:endParaRPr lang="en-US" dirty="0"/>
          </a:p>
          <a:p>
            <a:r>
              <a:rPr lang="en-US" sz="2000" dirty="0"/>
              <a:t>Our booth will involve kids in a quick coding activity where they will program their device to follow their instructions</a:t>
            </a:r>
            <a:endParaRPr lang="en-US"/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We need volunteers!</a:t>
            </a:r>
          </a:p>
          <a:p>
            <a:pPr lvl="1"/>
            <a:r>
              <a:rPr lang="en-US" sz="2000" dirty="0"/>
              <a:t>4-6 technical helpers for the kids (folks who know a bit about Arduinos and C++)</a:t>
            </a:r>
          </a:p>
          <a:p>
            <a:pPr lvl="1"/>
            <a:r>
              <a:rPr lang="en-US" sz="2000" dirty="0"/>
              <a:t>2-4 non-technical helpers to work with parents and keep the traffic flow going</a:t>
            </a:r>
          </a:p>
          <a:p>
            <a:r>
              <a:rPr lang="en-US" sz="2000" dirty="0"/>
              <a:t>A volunteer orientation will be provided</a:t>
            </a:r>
          </a:p>
          <a:p>
            <a:r>
              <a:rPr lang="en-US" sz="2000" dirty="0"/>
              <a:t>Contact me or Thomas Weeks for more information, or to sign up!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7D40225-2882-463A-875A-5775FAB25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483537"/>
            <a:ext cx="2793158" cy="28955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March 30</a:t>
            </a:r>
          </a:p>
          <a:p>
            <a:r>
              <a:rPr lang="en-US" sz="1800" dirty="0"/>
              <a:t>Blacksburg, Virginia</a:t>
            </a:r>
          </a:p>
          <a:p>
            <a:endParaRPr lang="en-US" sz="1800" dirty="0"/>
          </a:p>
          <a:p>
            <a:r>
              <a:rPr lang="en-US" sz="1800" dirty="0"/>
              <a:t>Thomas Weeks</a:t>
            </a:r>
          </a:p>
          <a:p>
            <a:r>
              <a:rPr lang="en-US" sz="1800" dirty="0"/>
              <a:t>Angela Correa</a:t>
            </a:r>
          </a:p>
        </p:txBody>
      </p:sp>
    </p:spTree>
    <p:extLst>
      <p:ext uri="{BB962C8B-B14F-4D97-AF65-F5344CB8AC3E}">
        <p14:creationId xmlns:p14="http://schemas.microsoft.com/office/powerpoint/2010/main" val="211532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593E-8A18-4A16-B181-D75F6F639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Upcoming</a:t>
            </a:r>
            <a:br>
              <a:rPr lang="en-US" sz="3200" dirty="0"/>
            </a:br>
            <a:r>
              <a:rPr lang="en-US" sz="3200" dirty="0"/>
              <a:t>Microsoft </a:t>
            </a:r>
            <a:br>
              <a:rPr lang="en-US" sz="3200" dirty="0"/>
            </a:br>
            <a:r>
              <a:rPr lang="en-US" sz="3200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F2785-F951-45FF-A116-21774C09F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009" y="484352"/>
            <a:ext cx="6714065" cy="597337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Microsoft Enrollment for Education 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Solutions Agreement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sz="1800" dirty="0"/>
              <a:t>When: March 4, 2019 10am to Noon</a:t>
            </a:r>
          </a:p>
          <a:p>
            <a:pPr lvl="1"/>
            <a:r>
              <a:rPr lang="en-US" sz="1800" dirty="0"/>
              <a:t>Where: Skelton Conference Center</a:t>
            </a:r>
          </a:p>
          <a:p>
            <a:pPr lvl="1"/>
            <a:r>
              <a:rPr lang="en-US" sz="1800" dirty="0"/>
              <a:t>Hosted By: ITPALS</a:t>
            </a:r>
          </a:p>
          <a:p>
            <a:pPr lvl="1"/>
            <a:r>
              <a:rPr lang="en-US" sz="1800" dirty="0"/>
              <a:t>Agenda: Microsoft Bundles and Licensing Changes</a:t>
            </a:r>
            <a:br>
              <a:rPr lang="en-US" sz="1800" dirty="0"/>
            </a:br>
            <a:endParaRPr lang="en-US" sz="1800" dirty="0"/>
          </a:p>
          <a:p>
            <a:r>
              <a:rPr lang="en-US" b="1" dirty="0">
                <a:solidFill>
                  <a:schemeClr val="accent2"/>
                </a:solidFill>
              </a:rPr>
              <a:t>Microsoft Campus Update</a:t>
            </a:r>
            <a:endParaRPr lang="en-US" dirty="0"/>
          </a:p>
          <a:p>
            <a:pPr lvl="1"/>
            <a:r>
              <a:rPr lang="en-US" sz="1800" dirty="0"/>
              <a:t>When: March 20, 2019 2pm to 5pm</a:t>
            </a:r>
          </a:p>
          <a:p>
            <a:pPr lvl="1"/>
            <a:r>
              <a:rPr lang="en-US" sz="1800" dirty="0"/>
              <a:t>Where: Skelton Conference Center</a:t>
            </a:r>
          </a:p>
          <a:p>
            <a:pPr lvl="1"/>
            <a:r>
              <a:rPr lang="en-US" sz="1800" dirty="0"/>
              <a:t>Hosted By: CCS and ITPALS</a:t>
            </a:r>
          </a:p>
          <a:p>
            <a:pPr lvl="1"/>
            <a:r>
              <a:rPr lang="en-US" sz="1800" dirty="0"/>
              <a:t>Agenda:</a:t>
            </a:r>
          </a:p>
          <a:p>
            <a:pPr lvl="2"/>
            <a:r>
              <a:rPr lang="en-US" sz="1800" dirty="0"/>
              <a:t>Microsoft Demo of Advanced Threat Protection (ATP) and Phish Hunter</a:t>
            </a:r>
          </a:p>
          <a:p>
            <a:pPr lvl="2"/>
            <a:r>
              <a:rPr lang="en-US" sz="1800" dirty="0"/>
              <a:t>Microsoft Campus Update (latest features and news)</a:t>
            </a:r>
          </a:p>
          <a:p>
            <a:pPr lvl="2"/>
            <a:r>
              <a:rPr lang="en-US" sz="1800" dirty="0"/>
              <a:t>Q&amp;A with Microsoft Reps</a:t>
            </a:r>
          </a:p>
          <a:p>
            <a:pPr lvl="1"/>
            <a:r>
              <a:rPr lang="en-US" sz="1800" dirty="0"/>
              <a:t>Registration Form: </a:t>
            </a:r>
            <a:r>
              <a:rPr lang="en-US" sz="1800" dirty="0">
                <a:hlinkClick r:id="rId2"/>
              </a:rPr>
              <a:t>https://tinyurl.com/y5tvjgxt</a:t>
            </a:r>
            <a:r>
              <a:rPr lang="en-US" sz="1800" dirty="0"/>
              <a:t> 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8C3E01E-C1FC-403A-B4C3-9FBEAA5C4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483537"/>
            <a:ext cx="2793158" cy="28955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March 4 </a:t>
            </a:r>
          </a:p>
          <a:p>
            <a:r>
              <a:rPr lang="en-US" sz="1800" dirty="0"/>
              <a:t>and March 20</a:t>
            </a:r>
          </a:p>
          <a:p>
            <a:r>
              <a:rPr lang="en-US" sz="1800" dirty="0"/>
              <a:t>Blacksburg, Virginia</a:t>
            </a:r>
          </a:p>
          <a:p>
            <a:endParaRPr lang="en-US" sz="1800" dirty="0"/>
          </a:p>
          <a:p>
            <a:r>
              <a:rPr lang="en-US" sz="1800" dirty="0"/>
              <a:t>Chris Shively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9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99F0E-37BE-40E9-9973-521D5C95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654503"/>
            <a:ext cx="2793158" cy="1600200"/>
          </a:xfrm>
        </p:spPr>
        <p:txBody>
          <a:bodyPr/>
          <a:lstStyle/>
          <a:p>
            <a:r>
              <a:rPr lang="en-US" sz="2800" dirty="0"/>
              <a:t>UEM</a:t>
            </a:r>
            <a:br>
              <a:rPr lang="en-US" sz="2800" dirty="0"/>
            </a:br>
            <a:r>
              <a:rPr lang="en-US" sz="2800" dirty="0"/>
              <a:t>Proposed Costs</a:t>
            </a:r>
            <a:br>
              <a:rPr lang="en-US" sz="2800" dirty="0"/>
            </a:br>
            <a:r>
              <a:rPr lang="en-US" sz="2800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43C6E-94D4-4096-B21F-8535DB2B1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Survey will help gauge responses to estimated costs for UEM services </a:t>
            </a:r>
          </a:p>
          <a:p>
            <a:r>
              <a:rPr lang="en-US" sz="2400" dirty="0"/>
              <a:t>Intended for all Distributed / Departmental IT personnel. </a:t>
            </a:r>
          </a:p>
          <a:p>
            <a:r>
              <a:rPr lang="en-US" sz="2400" b="1" dirty="0"/>
              <a:t>https://tinyurl.com/y4yhwm8d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749CF-5EEF-41C7-8556-6BBF839B7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873763"/>
            <a:ext cx="2793158" cy="28955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David Duckett</a:t>
            </a:r>
            <a:endParaRPr lang="en-US" sz="1800" dirty="0" err="1"/>
          </a:p>
        </p:txBody>
      </p:sp>
    </p:spTree>
    <p:extLst>
      <p:ext uri="{BB962C8B-B14F-4D97-AF65-F5344CB8AC3E}">
        <p14:creationId xmlns:p14="http://schemas.microsoft.com/office/powerpoint/2010/main" val="29621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D97A-E557-4957-8544-75B98B79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announcements 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997F-6900-4B36-884B-09F2EDF62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215" y="747111"/>
            <a:ext cx="5627997" cy="5272689"/>
          </a:xfrm>
        </p:spPr>
        <p:txBody>
          <a:bodyPr/>
          <a:lstStyle/>
          <a:p>
            <a:r>
              <a:rPr lang="en-US" sz="2400" dirty="0"/>
              <a:t>Don't </a:t>
            </a:r>
          </a:p>
          <a:p>
            <a:r>
              <a:rPr lang="en-US" sz="2400" dirty="0"/>
              <a:t>Everyone</a:t>
            </a:r>
          </a:p>
          <a:p>
            <a:r>
              <a:rPr lang="en-US" sz="2400" dirty="0"/>
              <a:t>Talk </a:t>
            </a:r>
          </a:p>
          <a:p>
            <a:r>
              <a:rPr lang="en-US" sz="2400" dirty="0"/>
              <a:t>At</a:t>
            </a:r>
          </a:p>
          <a:p>
            <a:r>
              <a:rPr lang="en-US" sz="2400" dirty="0"/>
              <a:t>Once!</a:t>
            </a:r>
          </a:p>
        </p:txBody>
      </p:sp>
    </p:spTree>
    <p:extLst>
      <p:ext uri="{BB962C8B-B14F-4D97-AF65-F5344CB8AC3E}">
        <p14:creationId xmlns:p14="http://schemas.microsoft.com/office/powerpoint/2010/main" val="4112553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57D0A41F7C164F980E8A119A6EFBC9" ma:contentTypeVersion="10" ma:contentTypeDescription="Create a new document." ma:contentTypeScope="" ma:versionID="0cef471fc64e421547335fb90ae6f068">
  <xsd:schema xmlns:xsd="http://www.w3.org/2001/XMLSchema" xmlns:xs="http://www.w3.org/2001/XMLSchema" xmlns:p="http://schemas.microsoft.com/office/2006/metadata/properties" xmlns:ns2="ed9783f9-ff50-453c-ba93-196996373fc9" xmlns:ns3="fda73fd2-32da-4da6-91f4-b3ef2ed88d5a" targetNamespace="http://schemas.microsoft.com/office/2006/metadata/properties" ma:root="true" ma:fieldsID="22c51d18442865283b7885a13d4fe751" ns2:_="" ns3:_="">
    <xsd:import namespace="ed9783f9-ff50-453c-ba93-196996373fc9"/>
    <xsd:import namespace="fda73fd2-32da-4da6-91f4-b3ef2ed88d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83f9-ff50-453c-ba93-196996373f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73fd2-32da-4da6-91f4-b3ef2ed88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FB109F-D5E5-4D36-B562-FB46AE68B5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40B1BB-26E8-430D-95F1-1947F86F0F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783f9-ff50-453c-ba93-196996373fc9"/>
    <ds:schemaRef ds:uri="fda73fd2-32da-4da6-91f4-b3ef2ed88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41CC04-7AEB-492D-9970-636E9152C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Open Announcements </vt:lpstr>
      <vt:lpstr>Association of Collegiate Computing Services   (ACCS) Annual  Conference</vt:lpstr>
      <vt:lpstr>Ensemble CMS Version 6.4 Upgrade</vt:lpstr>
      <vt:lpstr>Distributed Antenna System (DAS)</vt:lpstr>
      <vt:lpstr>Volunteer opportunity:  KidsTech University Coding Booth</vt:lpstr>
      <vt:lpstr>Upcoming Microsoft  Events</vt:lpstr>
      <vt:lpstr>UEM Proposed Costs Survey</vt:lpstr>
      <vt:lpstr>Your announcements here!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356</cp:revision>
  <dcterms:created xsi:type="dcterms:W3CDTF">2013-07-15T20:26:40Z</dcterms:created>
  <dcterms:modified xsi:type="dcterms:W3CDTF">2019-03-01T02:15:03Z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512">
    <vt:lpwstr>10</vt:lpwstr>
  </property>
  <property fmtid="{D5CDD505-2E9C-101B-9397-08002B2CF9AE}" pid="3" name="ContentTypeId">
    <vt:lpwstr>0x0101006657D0A41F7C164F980E8A119A6EFBC9</vt:lpwstr>
  </property>
  <property fmtid="{D5CDD505-2E9C-101B-9397-08002B2CF9AE}" pid="4" name="AuthorIds_UIVersion_3584">
    <vt:lpwstr>10</vt:lpwstr>
  </property>
</Properties>
</file>