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737" autoAdjust="0"/>
    <p:restoredTop sz="46335" autoAdjust="0"/>
  </p:normalViewPr>
  <p:slideViewPr>
    <p:cSldViewPr snapToGrid="0" snapToObjects="1">
      <p:cViewPr varScale="1">
        <p:scale>
          <a:sx n="32" d="100"/>
          <a:sy n="32" d="100"/>
        </p:scale>
        <p:origin x="1184" y="20"/>
      </p:cViewPr>
      <p:guideLst/>
    </p:cSldViewPr>
  </p:slideViewPr>
  <p:notesTextViewPr>
    <p:cViewPr>
      <p:scale>
        <a:sx n="1" d="1"/>
        <a:sy n="1" d="1"/>
      </p:scale>
      <p:origin x="0" y="-78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A1AF8-84B5-4857-9C5C-36D287942D12}" type="datetimeFigureOut">
              <a:rPr lang="en-US" smtClean="0"/>
              <a:t>4/7/2020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C47BA-5FF0-42CB-890B-BEE3C9018403}" type="slidenum">
              <a:rPr lang="en-US" smtClean="0"/>
              <a:t>‹#›</a:t>
            </a:fld>
            <a:endParaRPr lang="en-US"/>
          </a:p>
        </p:txBody>
      </p:sp>
    </p:spTree>
    <p:extLst>
      <p:ext uri="{BB962C8B-B14F-4D97-AF65-F5344CB8AC3E}">
        <p14:creationId xmlns:p14="http://schemas.microsoft.com/office/powerpoint/2010/main" val="3509028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4help.vt.edu/" TargetMode="External"/><Relationship Id="rId3" Type="http://schemas.openxmlformats.org/officeDocument/2006/relationships/hyperlink" Target="shttps://4help.vt.edu/sp?id=sc_cat_item&amp;sys_id=e265018adbfb9b8c1c1e86171b9619d7" TargetMode="External"/><Relationship Id="rId7" Type="http://schemas.openxmlformats.org/officeDocument/2006/relationships/hyperlink" Target="https://4help.vt.edu/nav_to.do?uri=label.do?sys_id=45d70cefdb26c050c53b13141b961966"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4help.vt.edu/sp?id=sc_cat_item&amp;sys_id=29c9affe0f570a002ffbabf8b1050eed" TargetMode="External"/><Relationship Id="rId5" Type="http://schemas.openxmlformats.org/officeDocument/2006/relationships/hyperlink" Target="https://4help.vt.edu/sp?id=sc_cat_item&amp;sys_id=1cde0245dbbc2f04cd2c56594b96191b" TargetMode="External"/><Relationship Id="rId4" Type="http://schemas.openxmlformats.org/officeDocument/2006/relationships/hyperlink" Target="https://4help.vt.edu/sp?id=sc_cat_item&amp;sys_id=a4da84cb0fd30a00005de498b1050ef8" TargetMode="External"/><Relationship Id="rId9" Type="http://schemas.openxmlformats.org/officeDocument/2006/relationships/hyperlink" Target="https://4help.vt.edu/sp?id=sc_cat_item&amp;sys_id=b72068751b7b7340ec30ebde6e4bcba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Good Morning –  I hope everyone</a:t>
            </a:r>
            <a:r>
              <a:rPr lang="en-US" sz="1200" kern="1200" baseline="0" dirty="0" smtClean="0">
                <a:solidFill>
                  <a:schemeClr val="tx1"/>
                </a:solidFill>
                <a:effectLst/>
                <a:latin typeface="+mn-lt"/>
                <a:ea typeface="+mn-ea"/>
                <a:cs typeface="+mn-cs"/>
              </a:rPr>
              <a:t> is doing well and I t</a:t>
            </a:r>
            <a:r>
              <a:rPr lang="en-US" sz="1200" kern="1200" dirty="0" smtClean="0">
                <a:solidFill>
                  <a:schemeClr val="tx1"/>
                </a:solidFill>
                <a:effectLst/>
                <a:latin typeface="+mn-lt"/>
                <a:ea typeface="+mn-ea"/>
                <a:cs typeface="+mn-cs"/>
              </a:rPr>
              <a:t>hank</a:t>
            </a:r>
            <a:r>
              <a:rPr lang="en-US" sz="1200" kern="1200" baseline="0" dirty="0" smtClean="0">
                <a:solidFill>
                  <a:schemeClr val="tx1"/>
                </a:solidFill>
                <a:effectLst/>
                <a:latin typeface="+mn-lt"/>
                <a:ea typeface="+mn-ea"/>
                <a:cs typeface="+mn-cs"/>
              </a:rPr>
              <a:t> you all for joining me today.  I’m Anne Sheppard, with IT Experience and Engagement where I serve as the Director of Service and Knowledge Management.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On behalf of ITEE, I’d </a:t>
            </a:r>
            <a:r>
              <a:rPr lang="en-US" sz="1200" kern="1200" dirty="0" smtClean="0">
                <a:solidFill>
                  <a:schemeClr val="tx1"/>
                </a:solidFill>
                <a:effectLst/>
                <a:latin typeface="+mn-lt"/>
                <a:ea typeface="+mn-ea"/>
                <a:cs typeface="+mn-cs"/>
              </a:rPr>
              <a:t>like to take a moment to share the multiple </a:t>
            </a:r>
            <a:r>
              <a:rPr lang="en-US" sz="1200" kern="1200" dirty="0" smtClean="0">
                <a:solidFill>
                  <a:schemeClr val="tx1"/>
                </a:solidFill>
                <a:effectLst/>
                <a:latin typeface="+mn-lt"/>
                <a:ea typeface="+mn-ea"/>
                <a:cs typeface="+mn-cs"/>
              </a:rPr>
              <a:t>benefits that </a:t>
            </a:r>
            <a:r>
              <a:rPr lang="en-US" sz="1200" kern="1200" dirty="0" smtClean="0">
                <a:solidFill>
                  <a:schemeClr val="tx1"/>
                </a:solidFill>
                <a:effectLst/>
                <a:latin typeface="+mn-lt"/>
                <a:ea typeface="+mn-ea"/>
                <a:cs typeface="+mn-cs"/>
              </a:rPr>
              <a:t>you and </a:t>
            </a:r>
            <a:r>
              <a:rPr lang="en-US" sz="1200" kern="1200" dirty="0" smtClean="0">
                <a:solidFill>
                  <a:schemeClr val="tx1"/>
                </a:solidFill>
                <a:effectLst/>
                <a:latin typeface="+mn-lt"/>
                <a:ea typeface="+mn-ea"/>
                <a:cs typeface="+mn-cs"/>
              </a:rPr>
              <a:t>your users </a:t>
            </a:r>
            <a:r>
              <a:rPr lang="en-US" sz="1200" kern="1200" dirty="0" smtClean="0">
                <a:solidFill>
                  <a:schemeClr val="tx1"/>
                </a:solidFill>
                <a:effectLst/>
                <a:latin typeface="+mn-lt"/>
                <a:ea typeface="+mn-ea"/>
                <a:cs typeface="+mn-cs"/>
              </a:rPr>
              <a:t>would</a:t>
            </a:r>
            <a:r>
              <a:rPr lang="en-US" sz="1200" kern="1200" baseline="0" dirty="0" smtClean="0">
                <a:solidFill>
                  <a:schemeClr val="tx1"/>
                </a:solidFill>
                <a:effectLst/>
                <a:latin typeface="+mn-lt"/>
                <a:ea typeface="+mn-ea"/>
                <a:cs typeface="+mn-cs"/>
              </a:rPr>
              <a:t> be</a:t>
            </a:r>
            <a:r>
              <a:rPr lang="en-US" sz="1200" kern="1200" dirty="0" smtClean="0">
                <a:solidFill>
                  <a:schemeClr val="tx1"/>
                </a:solidFill>
                <a:effectLst/>
                <a:latin typeface="+mn-lt"/>
                <a:ea typeface="+mn-ea"/>
                <a:cs typeface="+mn-cs"/>
              </a:rPr>
              <a:t> able to take advantage of by leveraging the Service Catalog as</a:t>
            </a:r>
            <a:r>
              <a:rPr lang="en-US" sz="1200" kern="1200" baseline="0" dirty="0" smtClean="0">
                <a:solidFill>
                  <a:schemeClr val="tx1"/>
                </a:solidFill>
                <a:effectLst/>
                <a:latin typeface="+mn-lt"/>
                <a:ea typeface="+mn-ea"/>
                <a:cs typeface="+mn-cs"/>
              </a:rPr>
              <a:t> the location for users to find and request your </a:t>
            </a:r>
            <a:r>
              <a:rPr lang="en-US" sz="1200" kern="1200" dirty="0" smtClean="0">
                <a:solidFill>
                  <a:schemeClr val="tx1"/>
                </a:solidFill>
                <a:effectLst/>
                <a:latin typeface="+mn-lt"/>
                <a:ea typeface="+mn-ea"/>
                <a:cs typeface="+mn-cs"/>
              </a:rPr>
              <a:t>services. </a:t>
            </a:r>
          </a:p>
          <a:p>
            <a:r>
              <a:rPr lang="en-US" sz="1200" kern="1200" dirty="0" smtClean="0">
                <a:solidFill>
                  <a:schemeClr val="tx1"/>
                </a:solidFill>
                <a:effectLst/>
                <a:latin typeface="+mn-lt"/>
                <a:ea typeface="+mn-ea"/>
                <a:cs typeface="+mn-cs"/>
              </a:rPr>
              <a:t>The IT Service Catalog provides users with a modern service experience</a:t>
            </a:r>
            <a:r>
              <a:rPr lang="en-US" sz="1200" kern="1200" baseline="0" dirty="0" smtClean="0">
                <a:solidFill>
                  <a:schemeClr val="tx1"/>
                </a:solidFill>
                <a:effectLst/>
                <a:latin typeface="+mn-lt"/>
                <a:ea typeface="+mn-ea"/>
                <a:cs typeface="+mn-cs"/>
              </a:rPr>
              <a:t> (our 4Help Service Portal)</a:t>
            </a:r>
            <a:r>
              <a:rPr lang="en-US" sz="1200" kern="1200" dirty="0" smtClean="0">
                <a:solidFill>
                  <a:schemeClr val="tx1"/>
                </a:solidFill>
                <a:effectLst/>
                <a:latin typeface="+mn-lt"/>
                <a:ea typeface="+mn-ea"/>
                <a:cs typeface="+mn-cs"/>
              </a:rPr>
              <a:t> in the form of a self-help interface where services are not only discoverable and requestable – but also can be much more automated! </a:t>
            </a:r>
          </a:p>
          <a:p>
            <a:endParaRPr lang="en-US" sz="14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a “Service Provider” using the catalog benefits your unit by:</a:t>
            </a:r>
            <a:endParaRPr lang="en-US"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Allowing users to discover your services from a central location rather</a:t>
            </a:r>
            <a:r>
              <a:rPr lang="en-US" sz="1200" kern="1200" baseline="0" dirty="0" smtClean="0">
                <a:solidFill>
                  <a:schemeClr val="tx1"/>
                </a:solidFill>
                <a:effectLst/>
                <a:latin typeface="+mn-lt"/>
                <a:ea typeface="+mn-ea"/>
                <a:cs typeface="+mn-cs"/>
              </a:rPr>
              <a:t> than</a:t>
            </a:r>
            <a:r>
              <a:rPr lang="en-US" sz="1200" kern="1200" dirty="0" smtClean="0">
                <a:solidFill>
                  <a:schemeClr val="tx1"/>
                </a:solidFill>
                <a:effectLst/>
                <a:latin typeface="+mn-lt"/>
                <a:ea typeface="+mn-ea"/>
                <a:cs typeface="+mn-cs"/>
              </a:rPr>
              <a:t> having to access multiple interfaces to gain</a:t>
            </a:r>
            <a:r>
              <a:rPr lang="en-US" sz="1200" kern="1200" baseline="0" dirty="0" smtClean="0">
                <a:solidFill>
                  <a:schemeClr val="tx1"/>
                </a:solidFill>
                <a:effectLst/>
                <a:latin typeface="+mn-lt"/>
                <a:ea typeface="+mn-ea"/>
                <a:cs typeface="+mn-cs"/>
              </a:rPr>
              <a:t> access to the services they need</a:t>
            </a:r>
            <a:r>
              <a:rPr lang="en-US" sz="1200"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Improving your entire workflow and ensuring all your services follow a standardize format so users know what to expect when seeking services through the catalog.</a:t>
            </a:r>
            <a:endParaRPr lang="en-US" sz="1400" kern="1200" dirty="0" smtClean="0">
              <a:solidFill>
                <a:schemeClr val="tx1"/>
              </a:solidFill>
              <a:effectLst/>
              <a:latin typeface="+mn-lt"/>
              <a:ea typeface="+mn-ea"/>
              <a:cs typeface="+mn-cs"/>
            </a:endParaRPr>
          </a:p>
          <a:p>
            <a:pPr marL="457200" lvl="1" indent="0">
              <a:buFont typeface="Arial" panose="020B0604020202020204" pitchFamily="34" charset="0"/>
              <a:buNone/>
            </a:pPr>
            <a:r>
              <a:rPr lang="en-US" sz="1200" kern="1200" dirty="0" smtClean="0">
                <a:solidFill>
                  <a:schemeClr val="tx1"/>
                </a:solidFill>
                <a:effectLst/>
                <a:latin typeface="+mn-lt"/>
                <a:ea typeface="+mn-ea"/>
                <a:cs typeface="+mn-cs"/>
              </a:rPr>
              <a:t>Benefits to your unit also include: </a:t>
            </a:r>
            <a:endParaRPr lang="en-US" sz="14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Automating your request, approval and fulfillment processes so users have a much more streamlined and efficient way to obtain the services they need, which in turn, reduces costs and turnaround time.</a:t>
            </a:r>
            <a:endParaRPr lang="en-US" sz="14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As well as enabling the tasks in your workflows to be routed directly to the appropriate fulfillment groups.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New service partners are often pleasantly surprised that they learn they can</a:t>
            </a:r>
            <a:r>
              <a:rPr lang="en-US" sz="1200" kern="1200" baseline="0" dirty="0" smtClean="0">
                <a:solidFill>
                  <a:schemeClr val="tx1"/>
                </a:solidFill>
                <a:effectLst/>
                <a:latin typeface="+mn-lt"/>
                <a:ea typeface="+mn-ea"/>
                <a:cs typeface="+mn-cs"/>
              </a:rPr>
              <a:t> create a</a:t>
            </a:r>
            <a:r>
              <a:rPr lang="en-US" sz="1200" kern="1200" dirty="0" smtClean="0">
                <a:solidFill>
                  <a:schemeClr val="tx1"/>
                </a:solidFill>
                <a:effectLst/>
                <a:latin typeface="+mn-lt"/>
                <a:ea typeface="+mn-ea"/>
                <a:cs typeface="+mn-cs"/>
              </a:rPr>
              <a:t> group of team members that will serve as fulfillers for their requestable items.</a:t>
            </a:r>
          </a:p>
          <a:p>
            <a:pPr marL="1085850" lvl="2"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Additionally this allows you to improve the user experience by:</a:t>
            </a:r>
            <a:endParaRPr lang="en-US"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Offering your services in a manner that is intuitive and easy to use</a:t>
            </a:r>
            <a:r>
              <a:rPr lang="en-US" sz="1200" kern="1200" baseline="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hat includes Service Information/Service Request Options, if there is more than one option/ as well as FAQs and Documentation.</a:t>
            </a:r>
            <a:endParaRPr lang="en-US"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Providing users with Self-Service capabilities</a:t>
            </a:r>
            <a:r>
              <a:rPr lang="en-US" sz="1200" kern="1200" baseline="0" dirty="0" smtClean="0">
                <a:solidFill>
                  <a:schemeClr val="tx1"/>
                </a:solidFill>
                <a:effectLst/>
                <a:latin typeface="+mn-lt"/>
                <a:ea typeface="+mn-ea"/>
                <a:cs typeface="+mn-cs"/>
              </a:rPr>
              <a:t> that are </a:t>
            </a:r>
            <a:r>
              <a:rPr lang="en-US" sz="1200" kern="1200" dirty="0" smtClean="0">
                <a:solidFill>
                  <a:schemeClr val="tx1"/>
                </a:solidFill>
                <a:effectLst/>
                <a:latin typeface="+mn-lt"/>
                <a:ea typeface="+mn-ea"/>
                <a:cs typeface="+mn-cs"/>
              </a:rPr>
              <a:t>much like the Amazon experience they are used</a:t>
            </a:r>
            <a:r>
              <a:rPr lang="en-US" sz="1200" kern="1200" baseline="0" dirty="0" smtClean="0">
                <a:solidFill>
                  <a:schemeClr val="tx1"/>
                </a:solidFill>
                <a:effectLst/>
                <a:latin typeface="+mn-lt"/>
                <a:ea typeface="+mn-ea"/>
                <a:cs typeface="+mn-cs"/>
              </a:rPr>
              <a:t> to and enjoy using</a:t>
            </a:r>
            <a:r>
              <a:rPr lang="en-US" sz="120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Providing</a:t>
            </a:r>
            <a:r>
              <a:rPr lang="en-US" sz="1200" kern="1200" baseline="0" dirty="0" smtClean="0">
                <a:solidFill>
                  <a:schemeClr val="tx1"/>
                </a:solidFill>
                <a:effectLst/>
                <a:latin typeface="+mn-lt"/>
                <a:ea typeface="+mn-ea"/>
                <a:cs typeface="+mn-cs"/>
              </a:rPr>
              <a:t> users with ability to request your services </a:t>
            </a:r>
            <a:r>
              <a:rPr lang="en-US" sz="1200" kern="1200" dirty="0" smtClean="0">
                <a:solidFill>
                  <a:schemeClr val="tx1"/>
                </a:solidFill>
                <a:effectLst/>
                <a:latin typeface="+mn-lt"/>
                <a:ea typeface="+mn-ea"/>
                <a:cs typeface="+mn-cs"/>
              </a:rPr>
              <a:t> 24 hours a day/7 days a week</a:t>
            </a:r>
            <a:endParaRPr lang="en-US"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Enabling users to easily access information about your service such as:</a:t>
            </a:r>
            <a:endParaRPr lang="en-US" sz="1400" kern="1200" dirty="0" smtClean="0">
              <a:solidFill>
                <a:schemeClr val="tx1"/>
              </a:solidFill>
              <a:effectLst/>
              <a:latin typeface="+mn-lt"/>
              <a:ea typeface="+mn-ea"/>
              <a:cs typeface="+mn-cs"/>
            </a:endParaRPr>
          </a:p>
          <a:p>
            <a:pPr marL="1085850" lvl="2" indent="-171450">
              <a:buFont typeface="Courier New" panose="02070309020205020404" pitchFamily="49" charset="0"/>
              <a:buChar char="o"/>
            </a:pPr>
            <a:r>
              <a:rPr lang="en-US" sz="1200" kern="1200" dirty="0" smtClean="0">
                <a:solidFill>
                  <a:schemeClr val="tx1"/>
                </a:solidFill>
                <a:effectLst/>
                <a:latin typeface="+mn-lt"/>
                <a:ea typeface="+mn-ea"/>
                <a:cs typeface="+mn-cs"/>
              </a:rPr>
              <a:t>Features and Benefits, </a:t>
            </a:r>
            <a:endParaRPr lang="en-US" sz="1400" kern="1200" dirty="0" smtClean="0">
              <a:solidFill>
                <a:schemeClr val="tx1"/>
              </a:solidFill>
              <a:effectLst/>
              <a:latin typeface="+mn-lt"/>
              <a:ea typeface="+mn-ea"/>
              <a:cs typeface="+mn-cs"/>
            </a:endParaRPr>
          </a:p>
          <a:p>
            <a:pPr marL="1085850" lvl="2" indent="-171450">
              <a:buFont typeface="Courier New" panose="02070309020205020404" pitchFamily="49" charset="0"/>
              <a:buChar char="o"/>
            </a:pPr>
            <a:r>
              <a:rPr lang="en-US" sz="1200" kern="1200" dirty="0" smtClean="0">
                <a:solidFill>
                  <a:schemeClr val="tx1"/>
                </a:solidFill>
                <a:effectLst/>
                <a:latin typeface="+mn-lt"/>
                <a:ea typeface="+mn-ea"/>
                <a:cs typeface="+mn-cs"/>
              </a:rPr>
              <a:t>Audiences who can use your service</a:t>
            </a:r>
            <a:endParaRPr lang="en-US" sz="1400" kern="1200" dirty="0" smtClean="0">
              <a:solidFill>
                <a:schemeClr val="tx1"/>
              </a:solidFill>
              <a:effectLst/>
              <a:latin typeface="+mn-lt"/>
              <a:ea typeface="+mn-ea"/>
              <a:cs typeface="+mn-cs"/>
            </a:endParaRPr>
          </a:p>
          <a:p>
            <a:pPr marL="1085850" lvl="2" indent="-171450">
              <a:buFont typeface="Courier New" panose="02070309020205020404" pitchFamily="49" charset="0"/>
              <a:buChar char="o"/>
            </a:pPr>
            <a:r>
              <a:rPr lang="en-US" sz="1200" kern="1200" dirty="0" smtClean="0">
                <a:solidFill>
                  <a:schemeClr val="tx1"/>
                </a:solidFill>
                <a:effectLst/>
                <a:latin typeface="+mn-lt"/>
                <a:ea typeface="+mn-ea"/>
                <a:cs typeface="+mn-cs"/>
              </a:rPr>
              <a:t>How to get it, </a:t>
            </a:r>
            <a:endParaRPr lang="en-US" sz="1400" kern="1200" dirty="0" smtClean="0">
              <a:solidFill>
                <a:schemeClr val="tx1"/>
              </a:solidFill>
              <a:effectLst/>
              <a:latin typeface="+mn-lt"/>
              <a:ea typeface="+mn-ea"/>
              <a:cs typeface="+mn-cs"/>
            </a:endParaRPr>
          </a:p>
          <a:p>
            <a:pPr marL="1085850" lvl="2" indent="-171450">
              <a:buFont typeface="Courier New" panose="02070309020205020404" pitchFamily="49" charset="0"/>
              <a:buChar char="o"/>
            </a:pPr>
            <a:r>
              <a:rPr lang="en-US" sz="1200" kern="1200" dirty="0" smtClean="0">
                <a:solidFill>
                  <a:schemeClr val="tx1"/>
                </a:solidFill>
                <a:effectLst/>
                <a:latin typeface="+mn-lt"/>
                <a:ea typeface="+mn-ea"/>
                <a:cs typeface="+mn-cs"/>
              </a:rPr>
              <a:t>How much does it cost, if there is a cost  AND</a:t>
            </a:r>
            <a:endParaRPr lang="en-US" sz="1400" kern="1200" dirty="0" smtClean="0">
              <a:solidFill>
                <a:schemeClr val="tx1"/>
              </a:solidFill>
              <a:effectLst/>
              <a:latin typeface="+mn-lt"/>
              <a:ea typeface="+mn-ea"/>
              <a:cs typeface="+mn-cs"/>
            </a:endParaRPr>
          </a:p>
          <a:p>
            <a:pPr marL="1085850" lvl="2" indent="-171450">
              <a:buFont typeface="Courier New" panose="02070309020205020404" pitchFamily="49" charset="0"/>
              <a:buChar char="o"/>
            </a:pPr>
            <a:r>
              <a:rPr lang="en-US" sz="1200" kern="1200" dirty="0" smtClean="0">
                <a:solidFill>
                  <a:schemeClr val="tx1"/>
                </a:solidFill>
                <a:effectLst/>
                <a:latin typeface="+mn-lt"/>
                <a:ea typeface="+mn-ea"/>
                <a:cs typeface="+mn-cs"/>
              </a:rPr>
              <a:t>Where to get help</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This also improves the user experience by:</a:t>
            </a:r>
            <a:endParaRPr lang="en-US"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Providing users with the ability to engage in two way communication about their service request as it is being processed as well as displaying timely updates on the progress of their request </a:t>
            </a:r>
            <a:endParaRPr lang="en-US"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And finally</a:t>
            </a:r>
            <a:r>
              <a:rPr lang="en-US" sz="1200" kern="1200" baseline="0" dirty="0" smtClean="0">
                <a:solidFill>
                  <a:schemeClr val="tx1"/>
                </a:solidFill>
                <a:effectLst/>
                <a:latin typeface="+mn-lt"/>
                <a:ea typeface="+mn-ea"/>
                <a:cs typeface="+mn-cs"/>
              </a:rPr>
              <a:t> s</a:t>
            </a:r>
            <a:r>
              <a:rPr lang="en-US" sz="1200" kern="1200" dirty="0" smtClean="0">
                <a:solidFill>
                  <a:schemeClr val="tx1"/>
                </a:solidFill>
                <a:effectLst/>
                <a:latin typeface="+mn-lt"/>
                <a:ea typeface="+mn-ea"/>
                <a:cs typeface="+mn-cs"/>
              </a:rPr>
              <a:t>howing related Knowledge Articles, Related Services and the last 5 most recently viewed items while logged into the catalog.</a:t>
            </a:r>
          </a:p>
          <a:p>
            <a:pPr marL="457200" lvl="1"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457200" lvl="1"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Currently</a:t>
            </a:r>
            <a:r>
              <a:rPr lang="en-US" sz="1200" kern="1200" baseline="0" dirty="0" smtClean="0">
                <a:solidFill>
                  <a:schemeClr val="tx1"/>
                </a:solidFill>
                <a:effectLst/>
                <a:latin typeface="+mn-lt"/>
                <a:ea typeface="+mn-ea"/>
                <a:cs typeface="+mn-cs"/>
              </a:rPr>
              <a:t> there are over 130 services in the IT Service Catalog, </a:t>
            </a:r>
          </a:p>
          <a:p>
            <a:r>
              <a:rPr lang="en-US" sz="1200" u="sng" kern="1200" dirty="0" smtClean="0">
                <a:solidFill>
                  <a:schemeClr val="tx1"/>
                </a:solidFill>
                <a:effectLst/>
                <a:latin typeface="+mn-lt"/>
                <a:ea typeface="+mn-ea"/>
                <a:cs typeface="+mn-cs"/>
              </a:rPr>
              <a:t>This includes:</a:t>
            </a:r>
          </a:p>
          <a:p>
            <a:endParaRPr lang="en-US" sz="1200" u="sng"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86 Requestable</a:t>
            </a:r>
            <a:r>
              <a:rPr lang="en-US" sz="1200" u="sng" kern="1200" baseline="0" dirty="0" smtClean="0">
                <a:solidFill>
                  <a:schemeClr val="tx1"/>
                </a:solidFill>
                <a:effectLst/>
                <a:latin typeface="+mn-lt"/>
                <a:ea typeface="+mn-ea"/>
                <a:cs typeface="+mn-cs"/>
              </a:rPr>
              <a:t> Services</a:t>
            </a:r>
          </a:p>
          <a:p>
            <a:pPr lvl="0"/>
            <a:endParaRPr lang="en-US" sz="1200" u="sng" kern="1200" baseline="0" dirty="0" smtClean="0">
              <a:solidFill>
                <a:schemeClr val="tx1"/>
              </a:solidFill>
              <a:effectLst/>
              <a:latin typeface="+mn-lt"/>
              <a:ea typeface="+mn-ea"/>
              <a:cs typeface="+mn-cs"/>
            </a:endParaRPr>
          </a:p>
          <a:p>
            <a:pPr lvl="0"/>
            <a:r>
              <a:rPr lang="en-US" sz="1200" u="none" kern="1200" dirty="0" smtClean="0">
                <a:solidFill>
                  <a:schemeClr val="tx1"/>
                </a:solidFill>
                <a:effectLst/>
                <a:latin typeface="+mn-lt"/>
                <a:ea typeface="+mn-ea"/>
                <a:cs typeface="+mn-cs"/>
              </a:rPr>
              <a:t>These are items </a:t>
            </a:r>
            <a:r>
              <a:rPr lang="en-US" sz="1200" kern="1200" dirty="0" smtClean="0">
                <a:solidFill>
                  <a:schemeClr val="tx1"/>
                </a:solidFill>
                <a:effectLst/>
                <a:latin typeface="+mn-lt"/>
                <a:ea typeface="+mn-ea"/>
                <a:cs typeface="+mn-cs"/>
              </a:rPr>
              <a:t>which have a workflow built</a:t>
            </a:r>
            <a:r>
              <a:rPr lang="en-US" sz="1200" kern="1200" baseline="0" dirty="0" smtClean="0">
                <a:solidFill>
                  <a:schemeClr val="tx1"/>
                </a:solidFill>
                <a:effectLst/>
                <a:latin typeface="+mn-lt"/>
                <a:ea typeface="+mn-ea"/>
                <a:cs typeface="+mn-cs"/>
              </a:rPr>
              <a:t> into the item to automate the request process with tasks and notifications as required, include a </a:t>
            </a:r>
            <a:r>
              <a:rPr lang="en-US" sz="1200" kern="1200" dirty="0" smtClean="0">
                <a:solidFill>
                  <a:schemeClr val="tx1"/>
                </a:solidFill>
                <a:effectLst/>
                <a:latin typeface="+mn-lt"/>
                <a:ea typeface="+mn-ea"/>
                <a:cs typeface="+mn-cs"/>
              </a:rPr>
              <a:t>Request this Service button and are notated with a shopping cart when searching for the item, </a:t>
            </a: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15 Auto provisioned</a:t>
            </a:r>
            <a:r>
              <a:rPr lang="en-US" sz="1200" u="sng" kern="1200" baseline="0" dirty="0" smtClean="0">
                <a:solidFill>
                  <a:schemeClr val="tx1"/>
                </a:solidFill>
                <a:effectLst/>
                <a:latin typeface="+mn-lt"/>
                <a:ea typeface="+mn-ea"/>
                <a:cs typeface="+mn-cs"/>
              </a:rPr>
              <a:t> Services</a:t>
            </a:r>
          </a:p>
          <a:p>
            <a:endParaRPr lang="en-US" sz="1200" u="sng" kern="1200" baseline="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Auto provisioned items are services that members of the Audiences can just log into and / or use without any action on anyone's part.  There are currently 15 auto-provisioned services.</a:t>
            </a:r>
          </a:p>
          <a:p>
            <a:r>
              <a:rPr lang="en-US" sz="1200" kern="1200" dirty="0" smtClean="0">
                <a:solidFill>
                  <a:schemeClr val="tx1"/>
                </a:solidFill>
                <a:effectLst/>
                <a:latin typeface="+mn-lt"/>
                <a:ea typeface="+mn-ea"/>
                <a:cs typeface="+mn-cs"/>
              </a:rPr>
              <a:t>A couple of examples:</a:t>
            </a:r>
          </a:p>
          <a:p>
            <a:pPr lvl="3"/>
            <a:r>
              <a:rPr lang="en-US" sz="1200" u="sng" kern="1200" dirty="0" err="1" smtClean="0">
                <a:solidFill>
                  <a:schemeClr val="tx1"/>
                </a:solidFill>
                <a:effectLst/>
                <a:latin typeface="+mn-lt"/>
                <a:ea typeface="+mn-ea"/>
                <a:cs typeface="+mn-cs"/>
                <a:hlinkClick r:id="rId3"/>
              </a:rPr>
              <a:t>Turnitin</a:t>
            </a:r>
            <a:r>
              <a:rPr lang="en-US" sz="1200" kern="1200" dirty="0" smtClean="0">
                <a:solidFill>
                  <a:schemeClr val="tx1"/>
                </a:solidFill>
                <a:effectLst/>
                <a:latin typeface="+mn-lt"/>
                <a:ea typeface="+mn-ea"/>
                <a:cs typeface="+mn-cs"/>
              </a:rPr>
              <a:t> </a:t>
            </a:r>
          </a:p>
          <a:p>
            <a:pPr lvl="3"/>
            <a:r>
              <a:rPr lang="en-US" sz="1200" u="sng" kern="1200" dirty="0" smtClean="0">
                <a:solidFill>
                  <a:schemeClr val="tx1"/>
                </a:solidFill>
                <a:effectLst/>
                <a:latin typeface="+mn-lt"/>
                <a:ea typeface="+mn-ea"/>
                <a:cs typeface="+mn-cs"/>
                <a:hlinkClick r:id="rId4"/>
              </a:rPr>
              <a:t>VT Google Suite for Education</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The Service</a:t>
            </a:r>
            <a:r>
              <a:rPr lang="en-US" sz="1200" u="sng" kern="1200" baseline="0" dirty="0" smtClean="0">
                <a:solidFill>
                  <a:schemeClr val="tx1"/>
                </a:solidFill>
                <a:effectLst/>
                <a:latin typeface="+mn-lt"/>
                <a:ea typeface="+mn-ea"/>
                <a:cs typeface="+mn-cs"/>
              </a:rPr>
              <a:t> Catalog items also include </a:t>
            </a:r>
            <a:r>
              <a:rPr lang="en-US" sz="1200" u="sng" kern="1200" dirty="0" smtClean="0">
                <a:solidFill>
                  <a:schemeClr val="tx1"/>
                </a:solidFill>
                <a:effectLst/>
                <a:latin typeface="+mn-lt"/>
                <a:ea typeface="+mn-ea"/>
                <a:cs typeface="+mn-cs"/>
              </a:rPr>
              <a:t>35 Self service</a:t>
            </a:r>
            <a:r>
              <a:rPr lang="en-US" sz="1200" u="sng" kern="1200" baseline="0" dirty="0" smtClean="0">
                <a:solidFill>
                  <a:schemeClr val="tx1"/>
                </a:solidFill>
                <a:effectLst/>
                <a:latin typeface="+mn-lt"/>
                <a:ea typeface="+mn-ea"/>
                <a:cs typeface="+mn-cs"/>
              </a:rPr>
              <a:t> entries:</a:t>
            </a:r>
          </a:p>
          <a:p>
            <a:endParaRPr lang="en-US" sz="1200" u="sng"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Self-service items require an action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from the user - such as going to a KB and/or following the instructions there or clicking a link to go to a VT website to fill out and submit a form, or downloading and mailing a paper form, etc. The</a:t>
            </a:r>
            <a:r>
              <a:rPr lang="en-US" sz="1200" kern="1200" baseline="0" dirty="0" smtClean="0">
                <a:solidFill>
                  <a:schemeClr val="tx1"/>
                </a:solidFill>
                <a:effectLst/>
                <a:latin typeface="+mn-lt"/>
                <a:ea typeface="+mn-ea"/>
                <a:cs typeface="+mn-cs"/>
              </a:rPr>
              <a:t> latter of which, we want to find ways to move away from and seek ways to more fully automate those services. </a:t>
            </a:r>
            <a:endParaRPr lang="en-US" sz="1200" kern="1200" dirty="0" smtClean="0">
              <a:solidFill>
                <a:schemeClr val="tx1"/>
              </a:solidFill>
              <a:effectLst/>
              <a:latin typeface="+mn-lt"/>
              <a:ea typeface="+mn-ea"/>
              <a:cs typeface="+mn-cs"/>
            </a:endParaRPr>
          </a:p>
          <a:p>
            <a:endParaRPr lang="en-US" sz="1200" u="sng"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couple of examples are:</a:t>
            </a:r>
          </a:p>
          <a:p>
            <a:pPr lvl="3"/>
            <a:r>
              <a:rPr lang="en-US" sz="1200" u="sng" kern="1200" dirty="0" err="1" smtClean="0">
                <a:solidFill>
                  <a:schemeClr val="tx1"/>
                </a:solidFill>
                <a:effectLst/>
                <a:latin typeface="+mn-lt"/>
                <a:ea typeface="+mn-ea"/>
                <a:cs typeface="+mn-cs"/>
                <a:hlinkClick r:id="rId5"/>
              </a:rPr>
              <a:t>TechSupport</a:t>
            </a:r>
            <a:r>
              <a:rPr lang="en-US" sz="1200" u="sng" kern="1200" dirty="0" smtClean="0">
                <a:solidFill>
                  <a:schemeClr val="tx1"/>
                </a:solidFill>
                <a:effectLst/>
                <a:latin typeface="+mn-lt"/>
                <a:ea typeface="+mn-ea"/>
                <a:cs typeface="+mn-cs"/>
                <a:hlinkClick r:id="rId5"/>
              </a:rPr>
              <a:t> Google Group</a:t>
            </a:r>
            <a:endParaRPr lang="en-US" sz="1200" kern="1200" dirty="0" smtClean="0">
              <a:solidFill>
                <a:schemeClr val="tx1"/>
              </a:solidFill>
              <a:effectLst/>
              <a:latin typeface="+mn-lt"/>
              <a:ea typeface="+mn-ea"/>
              <a:cs typeface="+mn-cs"/>
            </a:endParaRPr>
          </a:p>
          <a:p>
            <a:pPr lvl="3"/>
            <a:r>
              <a:rPr lang="en-US" sz="1200" u="sng" kern="1200" dirty="0" smtClean="0">
                <a:solidFill>
                  <a:schemeClr val="tx1"/>
                </a:solidFill>
                <a:effectLst/>
                <a:latin typeface="+mn-lt"/>
                <a:ea typeface="+mn-ea"/>
                <a:cs typeface="+mn-cs"/>
                <a:hlinkClick r:id="rId6"/>
              </a:rPr>
              <a:t>Exchange Online: ITAR Restricted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hlinkClick r:id="rId7"/>
              </a:rPr>
              <a:t>A subset of the overall number of Service Catalog items includes 18 Limited Access Items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Limited Access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items from any of the above categories (requestable / self-service / auto provisioned) that have an "Available For" set in ServiceNow, which means that only the people defined can access and / or submit the requests for those services.  Currently18 of the</a:t>
            </a:r>
            <a:r>
              <a:rPr lang="en-US" sz="1200" kern="1200" baseline="0" dirty="0" smtClean="0">
                <a:solidFill>
                  <a:schemeClr val="tx1"/>
                </a:solidFill>
                <a:effectLst/>
                <a:latin typeface="+mn-lt"/>
                <a:ea typeface="+mn-ea"/>
                <a:cs typeface="+mn-cs"/>
              </a:rPr>
              <a:t> total number of Service Items have limited access</a:t>
            </a:r>
            <a:r>
              <a:rPr lang="en-US" sz="1200" kern="1200" dirty="0" smtClean="0">
                <a:solidFill>
                  <a:schemeClr val="tx1"/>
                </a:solidFill>
                <a:effectLst/>
                <a:latin typeface="+mn-lt"/>
                <a:ea typeface="+mn-ea"/>
                <a:cs typeface="+mn-cs"/>
              </a:rPr>
              <a:t>.</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The faculty, staff, and researchers that you support can benefit greatly from the services in the service catalog.  However, they may be unaware of what services are available to them.  Our hope is that you’ll take some time to explore the Service Catalog and then share any services there that would be beneficial to </a:t>
            </a:r>
            <a:r>
              <a:rPr lang="en-US" sz="1200" kern="1200" baseline="0" smtClean="0">
                <a:solidFill>
                  <a:schemeClr val="tx1"/>
                </a:solidFill>
                <a:effectLst/>
                <a:latin typeface="+mn-lt"/>
                <a:ea typeface="+mn-ea"/>
                <a:cs typeface="+mn-cs"/>
              </a:rPr>
              <a:t>your </a:t>
            </a:r>
            <a:r>
              <a:rPr lang="en-US" sz="1200" kern="1200" baseline="0" smtClean="0">
                <a:solidFill>
                  <a:schemeClr val="tx1"/>
                </a:solidFill>
                <a:effectLst/>
                <a:latin typeface="+mn-lt"/>
                <a:ea typeface="+mn-ea"/>
                <a:cs typeface="+mn-cs"/>
              </a:rPr>
              <a:t>users’ </a:t>
            </a:r>
            <a:r>
              <a:rPr lang="en-US" sz="1200" kern="1200" baseline="0" dirty="0" smtClean="0">
                <a:solidFill>
                  <a:schemeClr val="tx1"/>
                </a:solidFill>
                <a:effectLst/>
                <a:latin typeface="+mn-lt"/>
                <a:ea typeface="+mn-ea"/>
                <a:cs typeface="+mn-cs"/>
              </a:rPr>
              <a:t>particular needs.</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you</a:t>
            </a:r>
            <a:r>
              <a:rPr lang="en-US" sz="1200" kern="1200" baseline="0" dirty="0" smtClean="0">
                <a:solidFill>
                  <a:schemeClr val="tx1"/>
                </a:solidFill>
                <a:effectLst/>
                <a:latin typeface="+mn-lt"/>
                <a:ea typeface="+mn-ea"/>
                <a:cs typeface="+mn-cs"/>
              </a:rPr>
              <a:t> would be interested i</a:t>
            </a:r>
            <a:r>
              <a:rPr lang="en-US" sz="1200" kern="1200" dirty="0" smtClean="0">
                <a:solidFill>
                  <a:schemeClr val="tx1"/>
                </a:solidFill>
                <a:effectLst/>
                <a:latin typeface="+mn-lt"/>
                <a:ea typeface="+mn-ea"/>
                <a:cs typeface="+mn-cs"/>
              </a:rPr>
              <a:t>n learning more about how the IT Service Catalog might benefit your unit, please don’t hesitate to reach out us by logging into </a:t>
            </a:r>
            <a:r>
              <a:rPr lang="en-US" sz="1200" kern="1200" dirty="0" smtClean="0">
                <a:solidFill>
                  <a:schemeClr val="tx1"/>
                </a:solidFill>
                <a:effectLst/>
                <a:latin typeface="+mn-lt"/>
                <a:ea typeface="+mn-ea"/>
                <a:cs typeface="+mn-cs"/>
              </a:rPr>
              <a:t>to</a:t>
            </a:r>
            <a:r>
              <a:rPr lang="en-US" sz="1200" kern="1200" baseline="0" dirty="0" smtClean="0">
                <a:solidFill>
                  <a:schemeClr val="tx1"/>
                </a:solidFill>
                <a:effectLst/>
                <a:latin typeface="+mn-lt"/>
                <a:ea typeface="+mn-ea"/>
                <a:cs typeface="+mn-cs"/>
              </a:rPr>
              <a:t> </a:t>
            </a:r>
            <a:r>
              <a:rPr lang="en-US" sz="12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4help.vt.edu</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searching for </a:t>
            </a:r>
            <a:r>
              <a:rPr lang="en-US" sz="1200" u="sng" kern="1200" dirty="0" smtClean="0">
                <a:solidFill>
                  <a:schemeClr val="tx1"/>
                </a:solidFill>
                <a:effectLst/>
                <a:latin typeface="+mn-lt"/>
                <a:ea typeface="+mn-ea"/>
                <a:cs typeface="+mn-cs"/>
                <a:hlinkClick r:id="rId9"/>
              </a:rPr>
              <a:t>ServiceNow: Consultation and Training</a:t>
            </a:r>
            <a:r>
              <a:rPr lang="en-US" sz="1200" kern="1200" dirty="0" smtClean="0">
                <a:solidFill>
                  <a:schemeClr val="tx1"/>
                </a:solidFill>
                <a:effectLst/>
                <a:latin typeface="+mn-lt"/>
                <a:ea typeface="+mn-ea"/>
                <a:cs typeface="+mn-cs"/>
              </a:rPr>
              <a:t> and selecting that item from the dropdown</a:t>
            </a:r>
            <a:r>
              <a:rPr lang="en-US" sz="1200" kern="1200" baseline="0" dirty="0" smtClean="0">
                <a:solidFill>
                  <a:schemeClr val="tx1"/>
                </a:solidFill>
                <a:effectLst/>
                <a:latin typeface="+mn-lt"/>
                <a:ea typeface="+mn-ea"/>
                <a:cs typeface="+mn-cs"/>
              </a:rPr>
              <a:t> list.</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als</a:t>
            </a:r>
            <a:r>
              <a:rPr lang="en-US" sz="1200" kern="1200" dirty="0" smtClean="0">
                <a:solidFill>
                  <a:schemeClr val="tx1"/>
                </a:solidFill>
                <a:effectLst/>
                <a:latin typeface="+mn-lt"/>
                <a:ea typeface="+mn-ea"/>
                <a:cs typeface="+mn-cs"/>
              </a:rPr>
              <a:t>o will be sharing some of updates that</a:t>
            </a:r>
            <a:r>
              <a:rPr lang="en-US" sz="1200" kern="1200" baseline="0" dirty="0" smtClean="0">
                <a:solidFill>
                  <a:schemeClr val="tx1"/>
                </a:solidFill>
                <a:effectLst/>
                <a:latin typeface="+mn-lt"/>
                <a:ea typeface="+mn-ea"/>
                <a:cs typeface="+mn-cs"/>
              </a:rPr>
              <a:t> have been implemented to </a:t>
            </a:r>
            <a:r>
              <a:rPr lang="en-US" sz="1200" kern="1200" dirty="0" smtClean="0">
                <a:solidFill>
                  <a:schemeClr val="tx1"/>
                </a:solidFill>
                <a:effectLst/>
                <a:latin typeface="+mn-lt"/>
                <a:ea typeface="+mn-ea"/>
                <a:cs typeface="+mn-cs"/>
              </a:rPr>
              <a:t>Service Catalog during</a:t>
            </a:r>
            <a:r>
              <a:rPr lang="en-US" sz="1200" kern="1200" baseline="0" dirty="0" smtClean="0">
                <a:solidFill>
                  <a:schemeClr val="tx1"/>
                </a:solidFill>
                <a:effectLst/>
                <a:latin typeface="+mn-lt"/>
                <a:ea typeface="+mn-ea"/>
                <a:cs typeface="+mn-cs"/>
              </a:rPr>
              <a:t> our</a:t>
            </a:r>
            <a:r>
              <a:rPr lang="en-US" sz="1200" kern="1200" dirty="0" smtClean="0">
                <a:solidFill>
                  <a:schemeClr val="tx1"/>
                </a:solidFill>
                <a:effectLst/>
                <a:latin typeface="+mn-lt"/>
                <a:ea typeface="+mn-ea"/>
                <a:cs typeface="+mn-cs"/>
              </a:rPr>
              <a:t> Service Portal 2.0</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presentation taking place at </a:t>
            </a:r>
            <a:r>
              <a:rPr lang="en-US" sz="1200" kern="1200" baseline="0" dirty="0" smtClean="0">
                <a:solidFill>
                  <a:schemeClr val="tx1"/>
                </a:solidFill>
                <a:effectLst/>
                <a:latin typeface="+mn-lt"/>
                <a:ea typeface="+mn-ea"/>
                <a:cs typeface="+mn-cs"/>
              </a:rPr>
              <a:t>the DCSS session </a:t>
            </a:r>
            <a:r>
              <a:rPr lang="en-US" sz="1200" kern="1200" dirty="0" smtClean="0">
                <a:solidFill>
                  <a:schemeClr val="tx1"/>
                </a:solidFill>
                <a:effectLst/>
                <a:latin typeface="+mn-lt"/>
                <a:ea typeface="+mn-ea"/>
                <a:cs typeface="+mn-cs"/>
              </a:rPr>
              <a:t>on Thursday morning</a:t>
            </a:r>
            <a:r>
              <a:rPr lang="en-US" sz="1200" kern="1200" baseline="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4AC47BA-5FF0-42CB-890B-BEE3C9018403}" type="slidenum">
              <a:rPr lang="en-US" smtClean="0"/>
              <a:t>1</a:t>
            </a:fld>
            <a:endParaRPr lang="en-US"/>
          </a:p>
        </p:txBody>
      </p:sp>
    </p:spTree>
    <p:extLst>
      <p:ext uri="{BB962C8B-B14F-4D97-AF65-F5344CB8AC3E}">
        <p14:creationId xmlns:p14="http://schemas.microsoft.com/office/powerpoint/2010/main" val="1973970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1ED5-D639-2D4B-A5F3-3964762AD1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1A554C-20DF-7646-8C24-A130AF634C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23FB93-EB0B-A54B-A3B6-A15F30B00FC7}"/>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5" name="Footer Placeholder 4">
            <a:extLst>
              <a:ext uri="{FF2B5EF4-FFF2-40B4-BE49-F238E27FC236}">
                <a16:creationId xmlns:a16="http://schemas.microsoft.com/office/drawing/2014/main" id="{E4249A54-0B15-D244-B87B-D53BA1A8D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3C90C7-8FF2-BC44-B3F1-6CC6BBDD5022}"/>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230421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0C684-4237-1E44-BD30-982A8ABE3E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3D647F-3836-C745-A755-716F1EE7D8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C7718-BDE5-964C-962C-72E306548E6D}"/>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5" name="Footer Placeholder 4">
            <a:extLst>
              <a:ext uri="{FF2B5EF4-FFF2-40B4-BE49-F238E27FC236}">
                <a16:creationId xmlns:a16="http://schemas.microsoft.com/office/drawing/2014/main" id="{24120992-20D9-C840-AB77-A023B4907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DFD96-6C64-B346-89A1-D60DB85C4005}"/>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254751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67D023-0445-3840-9543-60DF83D585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9AD138-38C6-2046-8606-AE6D1E0460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F033EF-24C3-2343-ADED-9AAB0DB308A2}"/>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5" name="Footer Placeholder 4">
            <a:extLst>
              <a:ext uri="{FF2B5EF4-FFF2-40B4-BE49-F238E27FC236}">
                <a16:creationId xmlns:a16="http://schemas.microsoft.com/office/drawing/2014/main" id="{C6C8D141-EB9B-2F4C-B278-968A8BB81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3DA16-3BDD-F64E-8B00-57C9CFF94849}"/>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41628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EB81-13ED-3546-BB22-83C3AABE8A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4FC8BA-A93F-6943-91AE-E77202BEE5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2154E-B828-CD49-AB66-22D5932C20C1}"/>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5" name="Footer Placeholder 4">
            <a:extLst>
              <a:ext uri="{FF2B5EF4-FFF2-40B4-BE49-F238E27FC236}">
                <a16:creationId xmlns:a16="http://schemas.microsoft.com/office/drawing/2014/main" id="{AB2D6675-9397-4146-ACF0-A82397502B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45A57-EDFD-E44C-936C-FBB30F057643}"/>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204954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42F17-2616-4F4A-BC44-A5C67C16D1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987662-CB3B-124B-9BC2-84844E2669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E14EDF-945D-AB40-91E3-2FEC7A70ADA6}"/>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5" name="Footer Placeholder 4">
            <a:extLst>
              <a:ext uri="{FF2B5EF4-FFF2-40B4-BE49-F238E27FC236}">
                <a16:creationId xmlns:a16="http://schemas.microsoft.com/office/drawing/2014/main" id="{1F6F3143-E087-C640-B80B-947AAA029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7F939-47D0-7D43-8CA8-4A90AB7E9BE8}"/>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250921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B3F0E-DB31-954A-9F0E-7AB92760A9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A810CB-7978-4142-A1A0-214CCB6CB0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2E4A95-AFDE-DD43-B58D-481A2432DC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7C1607-5159-DB4A-BD98-1A4B5CDB203F}"/>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6" name="Footer Placeholder 5">
            <a:extLst>
              <a:ext uri="{FF2B5EF4-FFF2-40B4-BE49-F238E27FC236}">
                <a16:creationId xmlns:a16="http://schemas.microsoft.com/office/drawing/2014/main" id="{3721300D-3BFF-194C-AF36-EDA96FA58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F30A9-42C7-DA46-91CD-7583C00130ED}"/>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342170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C78A-7703-AF46-BCD1-7D73964912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CB5EF7-F112-2144-B387-C99F829C1B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AB6D99-91E8-584D-9F54-0DD56F6323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81EDF8-9BA0-6749-96F7-FFD924BFD9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6E4624-6F12-AB40-8530-0080D079B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EB393D-FB24-564E-A997-389C5DF8D0E4}"/>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8" name="Footer Placeholder 7">
            <a:extLst>
              <a:ext uri="{FF2B5EF4-FFF2-40B4-BE49-F238E27FC236}">
                <a16:creationId xmlns:a16="http://schemas.microsoft.com/office/drawing/2014/main" id="{D1DFF7FC-F555-AD41-A3E4-6B0653E454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7AB40D-86E5-4F44-AF34-4111DCE7F464}"/>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62110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E0EC-6D97-C94D-BFFC-85DFC06F06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DEA43B-5670-3D43-B4C5-7931BE712779}"/>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4" name="Footer Placeholder 3">
            <a:extLst>
              <a:ext uri="{FF2B5EF4-FFF2-40B4-BE49-F238E27FC236}">
                <a16:creationId xmlns:a16="http://schemas.microsoft.com/office/drawing/2014/main" id="{23232E52-EE55-434F-8C04-8C58A528D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3BB601-A26B-1E48-AA57-061AAD9E4CF3}"/>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7642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EA0999-B6E5-974A-8FC7-DDAD83C06BF6}"/>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3" name="Footer Placeholder 2">
            <a:extLst>
              <a:ext uri="{FF2B5EF4-FFF2-40B4-BE49-F238E27FC236}">
                <a16:creationId xmlns:a16="http://schemas.microsoft.com/office/drawing/2014/main" id="{70E76786-81B1-274D-9D24-4C22BD9D6C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C0C318-66B0-D046-86E7-4DC4AC521B96}"/>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129082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80A5-2653-BE42-875B-33536D47C5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375786-F93D-E646-9E7A-EF8B31A13F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0DEE86-9A92-944B-B5B4-9AB71C7A9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1009DA-0944-F94A-BC70-24E6E382F166}"/>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6" name="Footer Placeholder 5">
            <a:extLst>
              <a:ext uri="{FF2B5EF4-FFF2-40B4-BE49-F238E27FC236}">
                <a16:creationId xmlns:a16="http://schemas.microsoft.com/office/drawing/2014/main" id="{B5B4E00C-9946-0246-A1EF-8DDDEAF0F9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4EFF96-552C-9D41-B50F-1335B823B7F9}"/>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285490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0A933-6C19-0B43-A27D-3C290152B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9E1051-F408-6B45-95B4-E49BB4C8F1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81EF4E-634D-C042-9A50-B079EC4FC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EDAEC-BAB8-B847-B38A-B7F841B76E61}"/>
              </a:ext>
            </a:extLst>
          </p:cNvPr>
          <p:cNvSpPr>
            <a:spLocks noGrp="1"/>
          </p:cNvSpPr>
          <p:nvPr>
            <p:ph type="dt" sz="half" idx="10"/>
          </p:nvPr>
        </p:nvSpPr>
        <p:spPr/>
        <p:txBody>
          <a:bodyPr/>
          <a:lstStyle/>
          <a:p>
            <a:fld id="{BF6A199D-BA52-F44F-907D-C3877F9DF592}" type="datetimeFigureOut">
              <a:rPr lang="en-US" smtClean="0"/>
              <a:t>4/7/2020</a:t>
            </a:fld>
            <a:endParaRPr lang="en-US"/>
          </a:p>
        </p:txBody>
      </p:sp>
      <p:sp>
        <p:nvSpPr>
          <p:cNvPr id="6" name="Footer Placeholder 5">
            <a:extLst>
              <a:ext uri="{FF2B5EF4-FFF2-40B4-BE49-F238E27FC236}">
                <a16:creationId xmlns:a16="http://schemas.microsoft.com/office/drawing/2014/main" id="{C66ED506-12E9-1A43-8D8D-8752B08DA2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DFEB3B-E76D-AD46-86C4-AB595ED248FA}"/>
              </a:ext>
            </a:extLst>
          </p:cNvPr>
          <p:cNvSpPr>
            <a:spLocks noGrp="1"/>
          </p:cNvSpPr>
          <p:nvPr>
            <p:ph type="sldNum" sz="quarter" idx="12"/>
          </p:nvPr>
        </p:nvSpPr>
        <p:spPr/>
        <p:txBody>
          <a:bodyPr/>
          <a:lstStyle/>
          <a:p>
            <a:fld id="{212A5647-B134-A747-80B7-A41887261426}" type="slidenum">
              <a:rPr lang="en-US" smtClean="0"/>
              <a:t>‹#›</a:t>
            </a:fld>
            <a:endParaRPr lang="en-US"/>
          </a:p>
        </p:txBody>
      </p:sp>
    </p:spTree>
    <p:extLst>
      <p:ext uri="{BB962C8B-B14F-4D97-AF65-F5344CB8AC3E}">
        <p14:creationId xmlns:p14="http://schemas.microsoft.com/office/powerpoint/2010/main" val="205524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7E31E4-D68B-F24D-B8F7-2B3AB1950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D967AA-F63D-4C48-952E-4DFA70BAF9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7D778-D123-5D4C-9C10-99689944F3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A199D-BA52-F44F-907D-C3877F9DF592}" type="datetimeFigureOut">
              <a:rPr lang="en-US" smtClean="0"/>
              <a:t>4/7/2020</a:t>
            </a:fld>
            <a:endParaRPr lang="en-US"/>
          </a:p>
        </p:txBody>
      </p:sp>
      <p:sp>
        <p:nvSpPr>
          <p:cNvPr id="5" name="Footer Placeholder 4">
            <a:extLst>
              <a:ext uri="{FF2B5EF4-FFF2-40B4-BE49-F238E27FC236}">
                <a16:creationId xmlns:a16="http://schemas.microsoft.com/office/drawing/2014/main" id="{95D5FCC7-A8F2-F846-846E-EC25B20785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34D0F7-8AA5-3B4B-9A34-C05A8CCE37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A5647-B134-A747-80B7-A41887261426}" type="slidenum">
              <a:rPr lang="en-US" smtClean="0"/>
              <a:t>‹#›</a:t>
            </a:fld>
            <a:endParaRPr lang="en-US"/>
          </a:p>
        </p:txBody>
      </p:sp>
    </p:spTree>
    <p:extLst>
      <p:ext uri="{BB962C8B-B14F-4D97-AF65-F5344CB8AC3E}">
        <p14:creationId xmlns:p14="http://schemas.microsoft.com/office/powerpoint/2010/main" val="389227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0074-E3CD-9142-8B29-10B1820976FF}"/>
              </a:ext>
            </a:extLst>
          </p:cNvPr>
          <p:cNvSpPr>
            <a:spLocks noGrp="1"/>
          </p:cNvSpPr>
          <p:nvPr>
            <p:ph type="title"/>
          </p:nvPr>
        </p:nvSpPr>
        <p:spPr>
          <a:xfrm>
            <a:off x="960100" y="978102"/>
            <a:ext cx="10588434" cy="1062644"/>
          </a:xfrm>
        </p:spPr>
        <p:txBody>
          <a:bodyPr anchor="b">
            <a:normAutofit/>
          </a:bodyPr>
          <a:lstStyle/>
          <a:p>
            <a:r>
              <a:rPr lang="en-US" dirty="0"/>
              <a:t>Benefits to Leveraging the Service Catalog</a:t>
            </a:r>
          </a:p>
        </p:txBody>
      </p:sp>
      <p:cxnSp>
        <p:nvCxnSpPr>
          <p:cNvPr id="36" name="Straight Connector 24">
            <a:extLst>
              <a:ext uri="{FF2B5EF4-FFF2-40B4-BE49-F238E27FC236}">
                <a16:creationId xmlns:a16="http://schemas.microsoft.com/office/drawing/2014/main" id="{39B7FDC9-F0CE-43A7-9F2A-83DD09DC345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A picture containing drawing, table&#10;&#10;Description automatically generated">
            <a:extLst>
              <a:ext uri="{FF2B5EF4-FFF2-40B4-BE49-F238E27FC236}">
                <a16:creationId xmlns:a16="http://schemas.microsoft.com/office/drawing/2014/main" id="{DD864261-BF52-814A-BCF7-3F8F4D17E51B}"/>
              </a:ext>
            </a:extLst>
          </p:cNvPr>
          <p:cNvPicPr>
            <a:picLocks noChangeAspect="1"/>
          </p:cNvPicPr>
          <p:nvPr/>
        </p:nvPicPr>
        <p:blipFill>
          <a:blip r:embed="rId3"/>
          <a:stretch>
            <a:fillRect/>
          </a:stretch>
        </p:blipFill>
        <p:spPr>
          <a:xfrm>
            <a:off x="3094825" y="2522522"/>
            <a:ext cx="6002350" cy="1050411"/>
          </a:xfrm>
          <a:prstGeom prst="rect">
            <a:avLst/>
          </a:prstGeom>
        </p:spPr>
      </p:pic>
      <p:sp>
        <p:nvSpPr>
          <p:cNvPr id="7" name="Content Placeholder 2">
            <a:extLst>
              <a:ext uri="{FF2B5EF4-FFF2-40B4-BE49-F238E27FC236}">
                <a16:creationId xmlns:a16="http://schemas.microsoft.com/office/drawing/2014/main" id="{E4EE5CBE-84DE-6148-9B89-A50138997D8F}"/>
              </a:ext>
            </a:extLst>
          </p:cNvPr>
          <p:cNvSpPr>
            <a:spLocks noGrp="1"/>
          </p:cNvSpPr>
          <p:nvPr>
            <p:ph idx="1"/>
          </p:nvPr>
        </p:nvSpPr>
        <p:spPr>
          <a:xfrm>
            <a:off x="953474" y="4277144"/>
            <a:ext cx="6282169" cy="1984641"/>
          </a:xfrm>
        </p:spPr>
        <p:txBody>
          <a:bodyPr>
            <a:normAutofit/>
          </a:bodyPr>
          <a:lstStyle/>
          <a:p>
            <a:r>
              <a:rPr lang="en-US" sz="2200" dirty="0"/>
              <a:t>Improve your workflow</a:t>
            </a:r>
          </a:p>
          <a:p>
            <a:pPr lvl="1"/>
            <a:r>
              <a:rPr lang="en-US" sz="2200" dirty="0"/>
              <a:t>Centralize request management</a:t>
            </a:r>
          </a:p>
          <a:p>
            <a:pPr lvl="1"/>
            <a:r>
              <a:rPr lang="en-US" sz="2200" dirty="0"/>
              <a:t>Standardize information</a:t>
            </a:r>
          </a:p>
          <a:p>
            <a:pPr lvl="1"/>
            <a:r>
              <a:rPr lang="en-US" sz="2200" dirty="0"/>
              <a:t>Reduce cost &amp; turnaround time</a:t>
            </a:r>
          </a:p>
        </p:txBody>
      </p:sp>
      <p:sp>
        <p:nvSpPr>
          <p:cNvPr id="33" name="Content Placeholder 2">
            <a:extLst>
              <a:ext uri="{FF2B5EF4-FFF2-40B4-BE49-F238E27FC236}">
                <a16:creationId xmlns:a16="http://schemas.microsoft.com/office/drawing/2014/main" id="{31857BC0-B6FE-E645-B62E-E9D2F1C8B747}"/>
              </a:ext>
            </a:extLst>
          </p:cNvPr>
          <p:cNvSpPr txBox="1">
            <a:spLocks/>
          </p:cNvSpPr>
          <p:nvPr/>
        </p:nvSpPr>
        <p:spPr>
          <a:xfrm>
            <a:off x="6798686" y="4277144"/>
            <a:ext cx="6282169" cy="17226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Improve the user experience</a:t>
            </a:r>
          </a:p>
          <a:p>
            <a:pPr lvl="1"/>
            <a:r>
              <a:rPr lang="en-US" sz="2200" dirty="0"/>
              <a:t>Intuitive, easy to use</a:t>
            </a:r>
          </a:p>
          <a:p>
            <a:pPr lvl="1"/>
            <a:r>
              <a:rPr lang="en-US" sz="2200" dirty="0"/>
              <a:t>Self-Service (24/7)</a:t>
            </a:r>
          </a:p>
          <a:p>
            <a:pPr lvl="1"/>
            <a:r>
              <a:rPr lang="en-US" sz="2200" dirty="0"/>
              <a:t>Keeps updates transparent</a:t>
            </a:r>
          </a:p>
        </p:txBody>
      </p:sp>
    </p:spTree>
    <p:extLst>
      <p:ext uri="{BB962C8B-B14F-4D97-AF65-F5344CB8AC3E}">
        <p14:creationId xmlns:p14="http://schemas.microsoft.com/office/powerpoint/2010/main" val="3077797258"/>
      </p:ext>
    </p:extLst>
  </p:cSld>
  <p:clrMapOvr>
    <a:masterClrMapping/>
  </p:clrMapOvr>
  <mc:AlternateContent xmlns:mc="http://schemas.openxmlformats.org/markup-compatibility/2006" xmlns:p14="http://schemas.microsoft.com/office/powerpoint/2010/main">
    <mc:Choice Requires="p14">
      <p:transition spd="slow" p14:dur="2000" advTm="5034"/>
    </mc:Choice>
    <mc:Fallback xmlns="">
      <p:transition spd="slow" advTm="5034"/>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5146</TotalTime>
  <Words>935</Words>
  <Application>Microsoft Office PowerPoint</Application>
  <PresentationFormat>Widescreen</PresentationFormat>
  <Paragraphs>76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Times New Roman</vt:lpstr>
      <vt:lpstr>Office Theme</vt:lpstr>
      <vt:lpstr>Benefits to Leveraging the Service Catalog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Gorkhalee, Ryan</dc:creator>
  <cp:lastModifiedBy>Sheppard, Anne</cp:lastModifiedBy>
  <cp:revision>83</cp:revision>
  <dcterms:created xsi:type="dcterms:W3CDTF">2020-03-03T16:40:45Z</dcterms:created>
  <dcterms:modified xsi:type="dcterms:W3CDTF">2020-04-07T19:36:24Z</dcterms:modified>
</cp:coreProperties>
</file>